
<file path=[Content_Types].xml><?xml version="1.0" encoding="utf-8"?>
<Types xmlns="http://schemas.openxmlformats.org/package/2006/content-types">
  <Default Extension="gif" ContentType="image/gif"/>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2147483510" r:id="rId4"/>
    <p:sldId id="277" r:id="rId5"/>
    <p:sldId id="278" r:id="rId6"/>
    <p:sldId id="2147483511" r:id="rId7"/>
    <p:sldId id="2147483512" r:id="rId8"/>
    <p:sldId id="2147483514" r:id="rId9"/>
    <p:sldId id="2147483515" r:id="rId10"/>
    <p:sldId id="2147483516" r:id="rId11"/>
    <p:sldId id="2147483517" r:id="rId12"/>
    <p:sldId id="2147483518" r:id="rId13"/>
    <p:sldId id="2147483519" r:id="rId14"/>
    <p:sldId id="2147483520" r:id="rId15"/>
    <p:sldId id="2147483521" r:id="rId16"/>
    <p:sldId id="2147483522" r:id="rId17"/>
    <p:sldId id="270" r:id="rId18"/>
    <p:sldId id="2147483525" r:id="rId19"/>
    <p:sldId id="2147483523" r:id="rId20"/>
    <p:sldId id="2147483524" r:id="rId21"/>
    <p:sldId id="2147483527" r:id="rId22"/>
    <p:sldId id="2147483528" r:id="rId23"/>
    <p:sldId id="2147483529" r:id="rId24"/>
    <p:sldId id="2147483530" r:id="rId25"/>
    <p:sldId id="2147483531" r:id="rId26"/>
    <p:sldId id="2147483532" r:id="rId27"/>
    <p:sldId id="2147483533" r:id="rId28"/>
    <p:sldId id="2147483637" r:id="rId29"/>
    <p:sldId id="2147483633" r:id="rId30"/>
    <p:sldId id="2147483634" r:id="rId31"/>
    <p:sldId id="2147483635" r:id="rId32"/>
    <p:sldId id="2147483636" r:id="rId33"/>
    <p:sldId id="2147483534" r:id="rId34"/>
    <p:sldId id="268" r:id="rId35"/>
    <p:sldId id="2147483638" r:id="rId36"/>
    <p:sldId id="2147483639" r:id="rId37"/>
    <p:sldId id="2147483640" r:id="rId38"/>
    <p:sldId id="2147483642" r:id="rId39"/>
    <p:sldId id="2147483643" r:id="rId40"/>
    <p:sldId id="2147483644" r:id="rId41"/>
    <p:sldId id="2147483645" r:id="rId42"/>
    <p:sldId id="2147483646" r:id="rId43"/>
    <p:sldId id="2147483647" r:id="rId44"/>
    <p:sldId id="258" r:id="rId45"/>
    <p:sldId id="259" r:id="rId46"/>
    <p:sldId id="260" r:id="rId47"/>
    <p:sldId id="261" r:id="rId48"/>
    <p:sldId id="262" r:id="rId49"/>
    <p:sldId id="263" r:id="rId50"/>
    <p:sldId id="264" r:id="rId51"/>
    <p:sldId id="265" r:id="rId52"/>
    <p:sldId id="266" r:id="rId53"/>
    <p:sldId id="267" r:id="rId54"/>
    <p:sldId id="2147483513" r:id="rId55"/>
    <p:sldId id="2147483526" r:id="rId56"/>
    <p:sldId id="269" r:id="rId57"/>
    <p:sldId id="309" r:id="rId58"/>
    <p:sldId id="310" r:id="rId59"/>
    <p:sldId id="312" r:id="rId60"/>
    <p:sldId id="329" r:id="rId61"/>
    <p:sldId id="311" r:id="rId62"/>
    <p:sldId id="33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5"/>
    <p:restoredTop sz="94710"/>
  </p:normalViewPr>
  <p:slideViewPr>
    <p:cSldViewPr snapToGrid="0">
      <p:cViewPr varScale="1">
        <p:scale>
          <a:sx n="141" d="100"/>
          <a:sy n="141" d="100"/>
        </p:scale>
        <p:origin x="2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a:noFill/>
      </dgm:spPr>
      <dgm:t>
        <a:bodyPr/>
        <a:lstStyle/>
        <a:p>
          <a:r>
            <a:rPr lang="en-US" dirty="0"/>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a:noFill/>
      </dgm:spPr>
      <dgm:t>
        <a:bodyPr/>
        <a:lstStyle/>
        <a:p>
          <a:pPr>
            <a:spcAft>
              <a:spcPts val="0"/>
            </a:spcAft>
          </a:pPr>
          <a:r>
            <a:rPr lang="en-US" sz="2000" dirty="0"/>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a:noFill/>
      </dgm:spPr>
      <dgm:t>
        <a:bodyPr/>
        <a:lstStyle/>
        <a:p>
          <a:r>
            <a:rPr lang="en-US" dirty="0"/>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a:noFill/>
      </dgm:spPr>
      <dgm:t>
        <a:bodyPr/>
        <a:lstStyle/>
        <a:p>
          <a:r>
            <a:rPr lang="en-US" dirty="0">
              <a:solidFill>
                <a:schemeClr val="tx1"/>
              </a:solidFill>
            </a:rPr>
            <a:t>Frontier Models</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a:noFill/>
      </dgm:spPr>
      <dgm:t>
        <a:bodyPr/>
        <a:lstStyle/>
        <a:p>
          <a:r>
            <a:rPr lang="en-US" dirty="0">
              <a:solidFill>
                <a:schemeClr val="tx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dgm:t>
        <a:bodyPr/>
        <a:lstStyle/>
        <a:p>
          <a:r>
            <a:rPr lang="en-US" dirty="0"/>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dgm:t>
        <a:bodyPr/>
        <a:lstStyle/>
        <a:p>
          <a:pPr>
            <a:spcAft>
              <a:spcPts val="0"/>
            </a:spcAft>
          </a:pPr>
          <a:r>
            <a:rPr lang="en-US" sz="2000" dirty="0"/>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dgm:t>
        <a:bodyPr/>
        <a:lstStyle/>
        <a:p>
          <a:r>
            <a:rPr lang="en-US" dirty="0"/>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a:solidFill>
          <a:schemeClr val="accent6">
            <a:alpha val="80000"/>
          </a:schemeClr>
        </a:solidFill>
      </dgm:spPr>
      <dgm:t>
        <a:bodyPr/>
        <a:lstStyle/>
        <a:p>
          <a:r>
            <a:rPr lang="en-US" dirty="0">
              <a:solidFill>
                <a:schemeClr val="bg1"/>
              </a:solidFill>
            </a:rPr>
            <a:t>Frontier Models</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dgm:t>
        <a:bodyPr/>
        <a:lstStyle/>
        <a:p>
          <a:r>
            <a:rPr lang="en-US" dirty="0">
              <a:solidFill>
                <a:schemeClr val="bg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a:solidFill>
          <a:schemeClr val="bg2">
            <a:lumMod val="50000"/>
            <a:alpha val="70000"/>
          </a:schemeClr>
        </a:solidFill>
      </dgm:spPr>
      <dgm:t>
        <a:bodyPr/>
        <a:lstStyle/>
        <a:p>
          <a:r>
            <a:rPr lang="en-US" dirty="0">
              <a:solidFill>
                <a:schemeClr val="bg2">
                  <a:lumMod val="50000"/>
                </a:schemeClr>
              </a:solidFill>
            </a:rPr>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a:solidFill>
          <a:schemeClr val="bg2">
            <a:lumMod val="50000"/>
            <a:alpha val="60000"/>
          </a:schemeClr>
        </a:solidFill>
      </dgm:spPr>
      <dgm:t>
        <a:bodyPr/>
        <a:lstStyle/>
        <a:p>
          <a:r>
            <a:rPr lang="en-US" sz="2000" dirty="0">
              <a:solidFill>
                <a:schemeClr val="bg2">
                  <a:lumMod val="50000"/>
                </a:schemeClr>
              </a:solidFill>
            </a:rPr>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a:solidFill>
          <a:schemeClr val="bg2">
            <a:lumMod val="50000"/>
            <a:alpha val="50000"/>
          </a:schemeClr>
        </a:solidFill>
      </dgm:spPr>
      <dgm:t>
        <a:bodyPr/>
        <a:lstStyle/>
        <a:p>
          <a:r>
            <a:rPr lang="en-US" dirty="0">
              <a:solidFill>
                <a:schemeClr val="bg2">
                  <a:lumMod val="50000"/>
                </a:schemeClr>
              </a:solidFill>
            </a:rPr>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dgm:t>
        <a:bodyPr/>
        <a:lstStyle/>
        <a:p>
          <a:r>
            <a:rPr lang="en-US" dirty="0">
              <a:solidFill>
                <a:schemeClr val="bg1"/>
              </a:solidFill>
            </a:rPr>
            <a:t>Model Makers </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dgm:t>
        <a:bodyPr/>
        <a:lstStyle/>
        <a:p>
          <a:r>
            <a:rPr lang="en-US" dirty="0">
              <a:solidFill>
                <a:schemeClr val="bg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Frontier Models</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ts val="0"/>
            </a:spcAft>
            <a:buNone/>
          </a:pPr>
          <a:r>
            <a:rPr lang="en-US" sz="2000" kern="1200" dirty="0"/>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Photo Lithography</a:t>
          </a:r>
        </a:p>
      </dsp:txBody>
      <dsp:txXfrm rot="-10800000">
        <a:off x="3251199" y="4334933"/>
        <a:ext cx="1625599"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solidFill>
          <a:schemeClr val="accent6">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Frontier Models</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ts val="0"/>
            </a:spcAft>
            <a:buNone/>
          </a:pPr>
          <a:r>
            <a:rPr lang="en-US" sz="2000" kern="1200" dirty="0"/>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Photo Lithography</a:t>
          </a:r>
        </a:p>
      </dsp:txBody>
      <dsp:txXfrm rot="-10800000">
        <a:off x="3251199" y="4334933"/>
        <a:ext cx="1625599" cy="10837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Model Makers </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solidFill>
          <a:schemeClr val="bg2">
            <a:lumMod val="50000"/>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lumMod val="50000"/>
                </a:schemeClr>
              </a:solidFill>
            </a:rPr>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solidFill>
          <a:schemeClr val="bg2">
            <a:lumMod val="50000"/>
            <a:alpha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lumMod val="50000"/>
                </a:schemeClr>
              </a:solidFill>
            </a:rPr>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solidFill>
          <a:schemeClr val="bg2">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lumMod val="50000"/>
                </a:schemeClr>
              </a:solidFill>
            </a:rPr>
            <a:t>Photo Lithography</a:t>
          </a:r>
        </a:p>
      </dsp:txBody>
      <dsp:txXfrm rot="-10800000">
        <a:off x="3251199" y="4334933"/>
        <a:ext cx="1625599"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952A6-B6E4-0C4E-84C3-57F9FE6BDDDF}"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F6A88-DECC-5C40-B339-98A7D5A4CC50}" type="slidenum">
              <a:rPr lang="en-US" smtClean="0"/>
              <a:t>‹#›</a:t>
            </a:fld>
            <a:endParaRPr lang="en-US"/>
          </a:p>
        </p:txBody>
      </p:sp>
    </p:spTree>
    <p:extLst>
      <p:ext uri="{BB962C8B-B14F-4D97-AF65-F5344CB8AC3E}">
        <p14:creationId xmlns:p14="http://schemas.microsoft.com/office/powerpoint/2010/main" val="688369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62</a:t>
            </a:fld>
            <a:endParaRPr lang="en-US"/>
          </a:p>
        </p:txBody>
      </p:sp>
    </p:spTree>
    <p:extLst>
      <p:ext uri="{BB962C8B-B14F-4D97-AF65-F5344CB8AC3E}">
        <p14:creationId xmlns:p14="http://schemas.microsoft.com/office/powerpoint/2010/main" val="1268404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05D6-19E0-9048-91B8-1B028AFF29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BFB595-76FD-3961-1D29-6A583C7231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E4BEFC-B10A-BF4E-B03D-813816360413}"/>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5" name="Footer Placeholder 4">
            <a:extLst>
              <a:ext uri="{FF2B5EF4-FFF2-40B4-BE49-F238E27FC236}">
                <a16:creationId xmlns:a16="http://schemas.microsoft.com/office/drawing/2014/main" id="{465EF099-588D-A4C2-76D9-A25B75DDAB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2D08D7-99B0-ADC0-4220-E66D4368FEF8}"/>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69481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1BA3-FE23-D215-2D8E-B285615E96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C98D1-D53D-74C2-E86C-0D4BD3AFB5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FDC4C-D561-DA74-4BAE-03F132582A27}"/>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5" name="Footer Placeholder 4">
            <a:extLst>
              <a:ext uri="{FF2B5EF4-FFF2-40B4-BE49-F238E27FC236}">
                <a16:creationId xmlns:a16="http://schemas.microsoft.com/office/drawing/2014/main" id="{A280478D-0017-CA60-A4BA-38D3E2585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9DA4D-3720-B65B-D540-2013CFE6AA5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42040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1876BC-3F61-3901-8982-4E2E9063E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5EDFA7-D931-0A38-9B8B-2E9C2B4CC5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2E200-A96C-2989-DD9E-511987AE6486}"/>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5" name="Footer Placeholder 4">
            <a:extLst>
              <a:ext uri="{FF2B5EF4-FFF2-40B4-BE49-F238E27FC236}">
                <a16:creationId xmlns:a16="http://schemas.microsoft.com/office/drawing/2014/main" id="{40D93997-1B14-D290-9B62-FFE104D2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E20E9-08DA-334A-0F9E-B2256B64BE5A}"/>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98387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dirty="0"/>
              <a:t>Place subtitle here in Palatino Linotype 20pt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97FE1C4-32AF-44A4-B19B-5C1F2B13A544}"/>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1024128557"/>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hort Headline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Palatino Linotype" panose="02040502050505030304" pitchFamily="18"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dirty="0"/>
              <a:t>Place sub-headline </a:t>
            </a:r>
            <a:r>
              <a:rPr lang="en-GB" dirty="0"/>
              <a:t>here in Palatino Linotype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7" name="Date Placeholder 6">
            <a:extLst>
              <a:ext uri="{FF2B5EF4-FFF2-40B4-BE49-F238E27FC236}">
                <a16:creationId xmlns:a16="http://schemas.microsoft.com/office/drawing/2014/main" id="{EC4FE362-E517-4C31-8540-B63C3C73029B}"/>
              </a:ext>
            </a:extLst>
          </p:cNvPr>
          <p:cNvSpPr>
            <a:spLocks noGrp="1"/>
          </p:cNvSpPr>
          <p:nvPr>
            <p:ph type="dt" sz="half" idx="16"/>
          </p:nvPr>
        </p:nvSpPr>
        <p:spPr/>
        <p:txBody>
          <a:bodyPr/>
          <a:lstStyle/>
          <a:p>
            <a:endParaRPr lang="en-US" dirty="0"/>
          </a:p>
        </p:txBody>
      </p:sp>
    </p:spTree>
    <p:extLst>
      <p:ext uri="{BB962C8B-B14F-4D97-AF65-F5344CB8AC3E}">
        <p14:creationId xmlns:p14="http://schemas.microsoft.com/office/powerpoint/2010/main" val="126595490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dirty="0"/>
              <a:t>Place subtitle here in Palatino Linotype 20pt</a:t>
            </a:r>
            <a:endParaRPr lang="en-US" dirty="0"/>
          </a:p>
        </p:txBody>
      </p:sp>
      <p:sp>
        <p:nvSpPr>
          <p:cNvPr id="6" name="Date Placeholder 5">
            <a:extLst>
              <a:ext uri="{FF2B5EF4-FFF2-40B4-BE49-F238E27FC236}">
                <a16:creationId xmlns:a16="http://schemas.microsoft.com/office/drawing/2014/main" id="{FA24C566-F2EE-4610-9BF8-28A0F14B2EFB}"/>
              </a:ext>
            </a:extLst>
          </p:cNvPr>
          <p:cNvSpPr>
            <a:spLocks noGrp="1"/>
          </p:cNvSpPr>
          <p:nvPr>
            <p:ph type="dt" sz="half" idx="12"/>
          </p:nvPr>
        </p:nvSpPr>
        <p:spPr/>
        <p:txBody>
          <a:bodyPr/>
          <a:lstStyle/>
          <a:p>
            <a:endParaRPr lang="en-US" dirty="0"/>
          </a:p>
        </p:txBody>
      </p:sp>
      <p:sp>
        <p:nvSpPr>
          <p:cNvPr id="8" name="Slide Number Placeholder 7">
            <a:extLst>
              <a:ext uri="{FF2B5EF4-FFF2-40B4-BE49-F238E27FC236}">
                <a16:creationId xmlns:a16="http://schemas.microsoft.com/office/drawing/2014/main" id="{6E8B34EF-36A4-458F-A633-AE9FB2B594EC}"/>
              </a:ext>
            </a:extLst>
          </p:cNvPr>
          <p:cNvSpPr>
            <a:spLocks noGrp="1"/>
          </p:cNvSpPr>
          <p:nvPr>
            <p:ph type="sldNum" sz="quarter" idx="13"/>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72674840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29998" y="6477001"/>
            <a:ext cx="381001" cy="207843"/>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2190347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F8A-3778-C591-B0F5-DA75A33C1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57104-2142-2B29-6B0B-4512D0544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1D7C9-1B15-F0C0-CC68-95D2659A763D}"/>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5" name="Footer Placeholder 4">
            <a:extLst>
              <a:ext uri="{FF2B5EF4-FFF2-40B4-BE49-F238E27FC236}">
                <a16:creationId xmlns:a16="http://schemas.microsoft.com/office/drawing/2014/main" id="{1375FA79-EDA0-59A7-BDDC-45C0425F7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B7623-5BEB-F7ED-652E-3C1912333709}"/>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253262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DC96-9453-71A5-93B1-DCF3C5474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BA24C-7FDD-4F0E-1F69-262364035B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D72948-A209-A44D-D84C-697D75A825A2}"/>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5" name="Footer Placeholder 4">
            <a:extLst>
              <a:ext uri="{FF2B5EF4-FFF2-40B4-BE49-F238E27FC236}">
                <a16:creationId xmlns:a16="http://schemas.microsoft.com/office/drawing/2014/main" id="{1D6D7397-FBF3-44C6-22F5-6650C34A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CC99C-5574-8656-D076-BEBB32E0BFA6}"/>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44233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A13E-8082-2CEA-5B8E-AE7E5BCB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CD74-1241-03A1-2EB1-D641A7CC3F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B20EAB-5004-09EE-95C5-CAAB12EDFC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8EF4D7-3F3A-8A90-D89A-ED8D3D3BBDF1}"/>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6" name="Footer Placeholder 5">
            <a:extLst>
              <a:ext uri="{FF2B5EF4-FFF2-40B4-BE49-F238E27FC236}">
                <a16:creationId xmlns:a16="http://schemas.microsoft.com/office/drawing/2014/main" id="{D253605A-7742-E3E6-243D-0217549C4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F123-5BF3-3234-8ADC-2F79D5B0A6BC}"/>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02203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C1F9-604F-8E54-F446-3F0BAED1F1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CA8328-0B18-3448-63DD-F83609D114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A0C46F-601A-04EA-5E53-BDAB165D0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4D116-58E2-1D0D-EFFE-35633C0E37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6CC3F-9CAF-743D-F251-A8F4106D3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522B2-B446-DE60-DE38-9428C6B0F38A}"/>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8" name="Footer Placeholder 7">
            <a:extLst>
              <a:ext uri="{FF2B5EF4-FFF2-40B4-BE49-F238E27FC236}">
                <a16:creationId xmlns:a16="http://schemas.microsoft.com/office/drawing/2014/main" id="{AE214487-02E7-C154-6725-6D1F18B9A8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A45F13-79F4-5B9C-2FBA-1E766505C00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8388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D12A-DC4B-EB5C-73B0-081DE3F3057B}"/>
              </a:ext>
            </a:extLst>
          </p:cNvPr>
          <p:cNvSpPr>
            <a:spLocks noGrp="1"/>
          </p:cNvSpPr>
          <p:nvPr>
            <p:ph type="title"/>
          </p:nvPr>
        </p:nvSpPr>
        <p:spPr>
          <a:xfrm>
            <a:off x="838200" y="365126"/>
            <a:ext cx="10515600" cy="703184"/>
          </a:xfrm>
        </p:spPr>
        <p:txBody>
          <a:bodyPr>
            <a:normAutofit/>
          </a:bodyPr>
          <a:lstStyle>
            <a:lvl1pPr>
              <a:defRPr sz="3000"/>
            </a:lvl1pPr>
          </a:lstStyle>
          <a:p>
            <a:r>
              <a:rPr lang="en-US"/>
              <a:t>Click to edit Master title style</a:t>
            </a:r>
          </a:p>
        </p:txBody>
      </p:sp>
      <p:sp>
        <p:nvSpPr>
          <p:cNvPr id="3" name="Date Placeholder 2">
            <a:extLst>
              <a:ext uri="{FF2B5EF4-FFF2-40B4-BE49-F238E27FC236}">
                <a16:creationId xmlns:a16="http://schemas.microsoft.com/office/drawing/2014/main" id="{501B1D62-3246-7E6E-0290-9A86073464DA}"/>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4" name="Footer Placeholder 3">
            <a:extLst>
              <a:ext uri="{FF2B5EF4-FFF2-40B4-BE49-F238E27FC236}">
                <a16:creationId xmlns:a16="http://schemas.microsoft.com/office/drawing/2014/main" id="{4C31F214-E48E-8B91-7418-EF1077CB91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D7D3E9-D718-C8CA-5769-859EAF1D2F4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88422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15470-DBE0-93EE-DDA1-D572398ED342}"/>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3" name="Footer Placeholder 2">
            <a:extLst>
              <a:ext uri="{FF2B5EF4-FFF2-40B4-BE49-F238E27FC236}">
                <a16:creationId xmlns:a16="http://schemas.microsoft.com/office/drawing/2014/main" id="{E30CC8BE-61E9-3642-4F00-DEBD857B5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3AF4DA-E7FC-861B-21C4-631A38DF6894}"/>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145593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7F54-6B6E-78C4-475B-4D65A589A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FD4846-5203-3CF7-51E4-813FA534AE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3C1C56-313D-F45A-6BC6-53DCE7468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E1966-3C75-3CDD-9025-A87B9ED22D54}"/>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6" name="Footer Placeholder 5">
            <a:extLst>
              <a:ext uri="{FF2B5EF4-FFF2-40B4-BE49-F238E27FC236}">
                <a16:creationId xmlns:a16="http://schemas.microsoft.com/office/drawing/2014/main" id="{4397A59B-7E02-289A-82BF-093591693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1B18A-47A7-CB94-B4D5-0D398539EAA9}"/>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66254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DD48-F48E-3112-857A-2771C9553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216ED-35C4-93D3-7ECA-BF23FF54CB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758F55-AD22-A11C-83C0-FEFB99321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856F9-F375-7C8B-F3C4-4F970E4964E8}"/>
              </a:ext>
            </a:extLst>
          </p:cNvPr>
          <p:cNvSpPr>
            <a:spLocks noGrp="1"/>
          </p:cNvSpPr>
          <p:nvPr>
            <p:ph type="dt" sz="half" idx="10"/>
          </p:nvPr>
        </p:nvSpPr>
        <p:spPr/>
        <p:txBody>
          <a:bodyPr/>
          <a:lstStyle/>
          <a:p>
            <a:fld id="{9A484CF7-B2C2-544A-8BB0-CB8661E566C8}" type="datetimeFigureOut">
              <a:rPr lang="en-US" smtClean="0"/>
              <a:t>4/17/25</a:t>
            </a:fld>
            <a:endParaRPr lang="en-US"/>
          </a:p>
        </p:txBody>
      </p:sp>
      <p:sp>
        <p:nvSpPr>
          <p:cNvPr id="6" name="Footer Placeholder 5">
            <a:extLst>
              <a:ext uri="{FF2B5EF4-FFF2-40B4-BE49-F238E27FC236}">
                <a16:creationId xmlns:a16="http://schemas.microsoft.com/office/drawing/2014/main" id="{403592F3-B221-3686-5751-88C2FB2EA3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236C7-6ACF-47E1-AA2D-3566F5EA3B87}"/>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279511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825D6-984D-2A31-43E3-8C372AC0F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8363CC-AB2A-CC17-C30D-F4024FFF6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7A2A6-9DD3-4929-BB44-3D31FAF4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4CF7-B2C2-544A-8BB0-CB8661E566C8}" type="datetimeFigureOut">
              <a:rPr lang="en-US" smtClean="0"/>
              <a:pPr/>
              <a:t>4/17/25</a:t>
            </a:fld>
            <a:endParaRPr lang="en-US"/>
          </a:p>
        </p:txBody>
      </p:sp>
      <p:sp>
        <p:nvSpPr>
          <p:cNvPr id="5" name="Footer Placeholder 4">
            <a:extLst>
              <a:ext uri="{FF2B5EF4-FFF2-40B4-BE49-F238E27FC236}">
                <a16:creationId xmlns:a16="http://schemas.microsoft.com/office/drawing/2014/main" id="{5C3C25D6-B784-98BF-90A6-EB30FA69C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a:extLst>
              <a:ext uri="{FF2B5EF4-FFF2-40B4-BE49-F238E27FC236}">
                <a16:creationId xmlns:a16="http://schemas.microsoft.com/office/drawing/2014/main" id="{D0092015-05A8-6CA6-C295-1646E66F29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0FC17-FBC9-384D-AF09-5705BADF0837}" type="slidenum">
              <a:rPr lang="en-US" smtClean="0"/>
              <a:t>‹#›</a:t>
            </a:fld>
            <a:endParaRPr lang="en-US"/>
          </a:p>
        </p:txBody>
      </p:sp>
      <p:pic>
        <p:nvPicPr>
          <p:cNvPr id="7" name="Picture 2" descr="Image result for harvard logo transparent">
            <a:extLst>
              <a:ext uri="{FF2B5EF4-FFF2-40B4-BE49-F238E27FC236}">
                <a16:creationId xmlns:a16="http://schemas.microsoft.com/office/drawing/2014/main" id="{190BB5BD-F868-A507-9881-A4E88EB77042}"/>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240" y="6234112"/>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5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figure/years-of-GAN-progress-on-face-generation-20147-201510-201611-201712-201813_fig2_341699736" TargetMode="External"/><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youtube.com/watch?v=z4M6vN31Vc0&amp;t=372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hyperlink" Target="https://www.wordlucky.com/words-with-most/r" TargetMode="External"/><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5.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8.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0.png"/><Relationship Id="rId16"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90.png"/><Relationship Id="rId5" Type="http://schemas.openxmlformats.org/officeDocument/2006/relationships/image" Target="../media/image73.png"/><Relationship Id="rId10" Type="http://schemas.openxmlformats.org/officeDocument/2006/relationships/image" Target="../media/image89.png"/><Relationship Id="rId4" Type="http://schemas.openxmlformats.org/officeDocument/2006/relationships/image" Target="../media/image72.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72.png"/><Relationship Id="rId10" Type="http://schemas.openxmlformats.org/officeDocument/2006/relationships/image" Target="../media/image96.png"/><Relationship Id="rId4" Type="http://schemas.openxmlformats.org/officeDocument/2006/relationships/image" Target="../media/image74.png"/><Relationship Id="rId9"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www.europarl.europa.eu/news/en/press-room/20231206IPR15699/artificial-intelligence-act-deal-on-comprehensive-rules-for-trustworthy-ai" TargetMode="External"/><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hyperlink" Target="https://notebooklm.google.com/notebook/667d5a98-6644-475e-8a48-bd5cdd6bb66d?_gl=1*byz4ab*_ga*MTkzNzQ3ODkyMi4xNzQ0MjQ0MzQ3*_ga_W0LDH41ZCB*MTc0NDI0NDM0Ni4xLjEuMTc0NDI0NDM0Ni42MC4wLjA.&amp;original_referer=https:%2F%2Fnotebooklm.google%23&amp;pli=1" TargetMode="External"/><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hyperlink" Target="https://diffusionbee.com/" TargetMode="External"/><Relationship Id="rId11" Type="http://schemas.openxmlformats.org/officeDocument/2006/relationships/hyperlink" Target="https://arxiv.org/pdf/2410.14262" TargetMode="External"/><Relationship Id="rId5" Type="http://schemas.openxmlformats.org/officeDocument/2006/relationships/hyperlink" Target="https://jan.ai/" TargetMode="External"/><Relationship Id="rId10" Type="http://schemas.openxmlformats.org/officeDocument/2006/relationships/image" Target="../media/image104.png"/><Relationship Id="rId4" Type="http://schemas.openxmlformats.org/officeDocument/2006/relationships/hyperlink" Target="https://lmstudio.ai/" TargetMode="External"/><Relationship Id="rId9" Type="http://schemas.openxmlformats.org/officeDocument/2006/relationships/image" Target="../media/image103.png"/></Relationships>
</file>

<file path=ppt/slides/_rels/slide57.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5F36-EB7E-EBF9-CF92-F70D269F21CB}"/>
              </a:ext>
            </a:extLst>
          </p:cNvPr>
          <p:cNvSpPr>
            <a:spLocks noGrp="1"/>
          </p:cNvSpPr>
          <p:nvPr>
            <p:ph type="ctrTitle"/>
          </p:nvPr>
        </p:nvSpPr>
        <p:spPr/>
        <p:txBody>
          <a:bodyPr/>
          <a:lstStyle/>
          <a:p>
            <a:r>
              <a:rPr lang="en-US" dirty="0"/>
              <a:t>AI Industry Dynamics, Risks &amp; AI Ethics</a:t>
            </a:r>
          </a:p>
        </p:txBody>
      </p:sp>
      <p:sp>
        <p:nvSpPr>
          <p:cNvPr id="3" name="Subtitle 2">
            <a:extLst>
              <a:ext uri="{FF2B5EF4-FFF2-40B4-BE49-F238E27FC236}">
                <a16:creationId xmlns:a16="http://schemas.microsoft.com/office/drawing/2014/main" id="{39DE91E8-9EE0-82A8-640A-E4E0D053C0D5}"/>
              </a:ext>
            </a:extLst>
          </p:cNvPr>
          <p:cNvSpPr>
            <a:spLocks noGrp="1"/>
          </p:cNvSpPr>
          <p:nvPr>
            <p:ph type="subTitle" idx="1"/>
          </p:nvPr>
        </p:nvSpPr>
        <p:spPr/>
        <p:txBody>
          <a:bodyPr/>
          <a:lstStyle/>
          <a:p>
            <a:r>
              <a:rPr lang="en-US" dirty="0"/>
              <a:t>Ted Kwartler</a:t>
            </a:r>
          </a:p>
        </p:txBody>
      </p:sp>
      <p:sp>
        <p:nvSpPr>
          <p:cNvPr id="4" name="Footer Placeholder 4">
            <a:extLst>
              <a:ext uri="{FF2B5EF4-FFF2-40B4-BE49-F238E27FC236}">
                <a16:creationId xmlns:a16="http://schemas.microsoft.com/office/drawing/2014/main" id="{5AEE38EA-E16A-713F-8F2F-1A45642EFB2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383905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4F060-001B-944D-9376-CB474C32ECF2}"/>
              </a:ext>
            </a:extLst>
          </p:cNvPr>
          <p:cNvSpPr>
            <a:spLocks noGrp="1"/>
          </p:cNvSpPr>
          <p:nvPr>
            <p:ph type="title"/>
          </p:nvPr>
        </p:nvSpPr>
        <p:spPr>
          <a:xfrm>
            <a:off x="838200" y="365126"/>
            <a:ext cx="10515600" cy="594542"/>
          </a:xfrm>
        </p:spPr>
        <p:txBody>
          <a:bodyPr>
            <a:normAutofit/>
          </a:bodyPr>
          <a:lstStyle/>
          <a:p>
            <a:r>
              <a:rPr lang="en-US" dirty="0"/>
              <a:t>Observations?</a:t>
            </a:r>
          </a:p>
        </p:txBody>
      </p:sp>
      <p:pic>
        <p:nvPicPr>
          <p:cNvPr id="3" name="Picture 6" descr="ML Safety Newsletter #6 - by Dan Hendrycks">
            <a:extLst>
              <a:ext uri="{FF2B5EF4-FFF2-40B4-BE49-F238E27FC236}">
                <a16:creationId xmlns:a16="http://schemas.microsoft.com/office/drawing/2014/main" id="{4F5C195A-9AF7-B143-0A98-062A09547F8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00450" y="1117271"/>
            <a:ext cx="7191099" cy="50081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Footer Placeholder 4">
            <a:extLst>
              <a:ext uri="{FF2B5EF4-FFF2-40B4-BE49-F238E27FC236}">
                <a16:creationId xmlns:a16="http://schemas.microsoft.com/office/drawing/2014/main" id="{B0D07737-8A6E-3B8A-DB60-78892A05CAB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00884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F376-2979-6664-7958-85DB192F5F4D}"/>
              </a:ext>
            </a:extLst>
          </p:cNvPr>
          <p:cNvSpPr txBox="1"/>
          <p:nvPr/>
        </p:nvSpPr>
        <p:spPr>
          <a:xfrm>
            <a:off x="348348" y="275037"/>
            <a:ext cx="9134232" cy="492443"/>
          </a:xfrm>
          <a:prstGeom prst="rect">
            <a:avLst/>
          </a:prstGeom>
          <a:noFill/>
        </p:spPr>
        <p:txBody>
          <a:bodyPr wrap="none" rtlCol="0">
            <a:spAutoFit/>
          </a:bodyPr>
          <a:lstStyle/>
          <a:p>
            <a:r>
              <a:rPr lang="en-US" sz="2600" dirty="0">
                <a:latin typeface="+mj-lt"/>
              </a:rPr>
              <a:t>GANs have progressed in accuracy &amp; application</a:t>
            </a:r>
          </a:p>
        </p:txBody>
      </p:sp>
      <p:pic>
        <p:nvPicPr>
          <p:cNvPr id="4" name="Picture 3">
            <a:extLst>
              <a:ext uri="{FF2B5EF4-FFF2-40B4-BE49-F238E27FC236}">
                <a16:creationId xmlns:a16="http://schemas.microsoft.com/office/drawing/2014/main" id="{FA21824C-1173-AEE5-42E4-2F3302DAA2E6}"/>
              </a:ext>
            </a:extLst>
          </p:cNvPr>
          <p:cNvPicPr>
            <a:picLocks noChangeAspect="1"/>
          </p:cNvPicPr>
          <p:nvPr/>
        </p:nvPicPr>
        <p:blipFill>
          <a:blip r:embed="rId2"/>
          <a:stretch>
            <a:fillRect/>
          </a:stretch>
        </p:blipFill>
        <p:spPr>
          <a:xfrm>
            <a:off x="394568" y="1598033"/>
            <a:ext cx="8099908" cy="3661934"/>
          </a:xfrm>
          <a:prstGeom prst="rect">
            <a:avLst/>
          </a:prstGeom>
        </p:spPr>
      </p:pic>
      <p:sp>
        <p:nvSpPr>
          <p:cNvPr id="5" name="TextBox 4">
            <a:extLst>
              <a:ext uri="{FF2B5EF4-FFF2-40B4-BE49-F238E27FC236}">
                <a16:creationId xmlns:a16="http://schemas.microsoft.com/office/drawing/2014/main" id="{C650CAA1-FB43-4BE1-8DAC-7AAC43FD86AD}"/>
              </a:ext>
            </a:extLst>
          </p:cNvPr>
          <p:cNvSpPr txBox="1"/>
          <p:nvPr/>
        </p:nvSpPr>
        <p:spPr>
          <a:xfrm>
            <a:off x="77118" y="6021228"/>
            <a:ext cx="9584675" cy="461665"/>
          </a:xfrm>
          <a:prstGeom prst="rect">
            <a:avLst/>
          </a:prstGeom>
          <a:noFill/>
        </p:spPr>
        <p:txBody>
          <a:bodyPr wrap="square">
            <a:spAutoFit/>
          </a:bodyPr>
          <a:lstStyle/>
          <a:p>
            <a:r>
              <a:rPr lang="en-US" sz="1200" dirty="0">
                <a:hlinkClick r:id="rId3"/>
              </a:rPr>
              <a:t>https://www.researchgate.net/figure/years-of-GAN-progress-on-face-generation-20147-201510-201611-201712-201813_fig2_341699736</a:t>
            </a:r>
            <a:endParaRPr lang="en-US" sz="1200" dirty="0"/>
          </a:p>
          <a:p>
            <a:endParaRPr lang="en-US" sz="1200" dirty="0"/>
          </a:p>
        </p:txBody>
      </p:sp>
      <p:pic>
        <p:nvPicPr>
          <p:cNvPr id="6" name="Picture 6" descr="Dalle2 Pics &amp; AI Images — “Outpainting: an apocalyptic Mona Lisa” Sharing...">
            <a:extLst>
              <a:ext uri="{FF2B5EF4-FFF2-40B4-BE49-F238E27FC236}">
                <a16:creationId xmlns:a16="http://schemas.microsoft.com/office/drawing/2014/main" id="{9F010935-5093-033F-297F-B76AD5A073D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482580" y="807956"/>
            <a:ext cx="2450390" cy="14586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56D19D-C0DF-A778-FC95-A31C0A7980A0}"/>
              </a:ext>
            </a:extLst>
          </p:cNvPr>
          <p:cNvSpPr txBox="1"/>
          <p:nvPr/>
        </p:nvSpPr>
        <p:spPr>
          <a:xfrm>
            <a:off x="10047979" y="490816"/>
            <a:ext cx="1180131"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Out-Painting</a:t>
            </a:r>
          </a:p>
        </p:txBody>
      </p:sp>
      <p:pic>
        <p:nvPicPr>
          <p:cNvPr id="8" name="Picture 8" descr="MidJourney AI Finally Released an Inpainting Feature — It is a Game Changer  | by Jim Clyde Monge | Generative AI">
            <a:extLst>
              <a:ext uri="{FF2B5EF4-FFF2-40B4-BE49-F238E27FC236}">
                <a16:creationId xmlns:a16="http://schemas.microsoft.com/office/drawing/2014/main" id="{6DFDE2AC-5F97-DE62-CDFE-0806DCA3700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972282" y="2592620"/>
            <a:ext cx="2960688" cy="16898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4A6F9E-D2B7-74C6-4943-B0C39A5D7CEA}"/>
              </a:ext>
            </a:extLst>
          </p:cNvPr>
          <p:cNvSpPr txBox="1"/>
          <p:nvPr/>
        </p:nvSpPr>
        <p:spPr>
          <a:xfrm>
            <a:off x="9932291" y="2280006"/>
            <a:ext cx="1040670"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In-Painting</a:t>
            </a:r>
          </a:p>
        </p:txBody>
      </p:sp>
      <p:pic>
        <p:nvPicPr>
          <p:cNvPr id="10" name="Picture 10" descr="Change poses in images with AI: A complete guide to DragGAN">
            <a:extLst>
              <a:ext uri="{FF2B5EF4-FFF2-40B4-BE49-F238E27FC236}">
                <a16:creationId xmlns:a16="http://schemas.microsoft.com/office/drawing/2014/main" id="{323690B0-7D76-583C-3614-978D2169B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68115" y="4603571"/>
            <a:ext cx="1879322" cy="1879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AD3DD5-5C7D-3AC7-8A32-D289188E7FC5}"/>
              </a:ext>
            </a:extLst>
          </p:cNvPr>
          <p:cNvSpPr txBox="1"/>
          <p:nvPr/>
        </p:nvSpPr>
        <p:spPr>
          <a:xfrm>
            <a:off x="10109061" y="4295794"/>
            <a:ext cx="1197429" cy="307777"/>
          </a:xfrm>
          <a:prstGeom prst="rect">
            <a:avLst/>
          </a:prstGeom>
          <a:noFill/>
        </p:spPr>
        <p:txBody>
          <a:bodyPr wrap="square">
            <a:spAutoFit/>
          </a:bodyPr>
          <a:lstStyle/>
          <a:p>
            <a:pPr algn="ctr"/>
            <a:r>
              <a:rPr lang="en-US" sz="1400" i="0" dirty="0" err="1">
                <a:solidFill>
                  <a:srgbClr val="15171A"/>
                </a:solidFill>
                <a:effectLst/>
                <a:latin typeface="Arial" panose="020B0604020202020204" pitchFamily="34" charset="0"/>
                <a:cs typeface="Arial" panose="020B0604020202020204" pitchFamily="34" charset="0"/>
              </a:rPr>
              <a:t>DragGAN</a:t>
            </a:r>
            <a:endParaRPr lang="en-US" sz="1400" i="0" dirty="0">
              <a:solidFill>
                <a:srgbClr val="15171A"/>
              </a:solidFill>
              <a:effectLst/>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C08FA16D-8B5B-0017-9DF8-F7E0651A4A2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55628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3CD6-90F5-A54D-DA6A-D3EB86079FAF}"/>
              </a:ext>
            </a:extLst>
          </p:cNvPr>
          <p:cNvSpPr>
            <a:spLocks noGrp="1"/>
          </p:cNvSpPr>
          <p:nvPr>
            <p:ph type="title"/>
          </p:nvPr>
        </p:nvSpPr>
        <p:spPr>
          <a:xfrm>
            <a:off x="597529" y="223760"/>
            <a:ext cx="10515600" cy="576435"/>
          </a:xfrm>
        </p:spPr>
        <p:txBody>
          <a:bodyPr>
            <a:normAutofit/>
          </a:bodyPr>
          <a:lstStyle/>
          <a:p>
            <a:r>
              <a:rPr lang="en-US" dirty="0"/>
              <a:t>At 10^22 Flops, many tasks become human-like</a:t>
            </a:r>
          </a:p>
        </p:txBody>
      </p:sp>
      <p:pic>
        <p:nvPicPr>
          <p:cNvPr id="3" name="Picture 2">
            <a:extLst>
              <a:ext uri="{FF2B5EF4-FFF2-40B4-BE49-F238E27FC236}">
                <a16:creationId xmlns:a16="http://schemas.microsoft.com/office/drawing/2014/main" id="{A2890797-BD92-8336-2D6C-26A35D13717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5049" y="1412554"/>
            <a:ext cx="6756909" cy="502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B3E3EF-280F-B412-C90F-6422C28CF096}"/>
              </a:ext>
            </a:extLst>
          </p:cNvPr>
          <p:cNvSpPr txBox="1"/>
          <p:nvPr/>
        </p:nvSpPr>
        <p:spPr>
          <a:xfrm>
            <a:off x="597529" y="669957"/>
            <a:ext cx="11434526" cy="646331"/>
          </a:xfrm>
          <a:prstGeom prst="rect">
            <a:avLst/>
          </a:prstGeom>
          <a:noFill/>
        </p:spPr>
        <p:txBody>
          <a:bodyPr wrap="square" rtlCol="0">
            <a:spAutoFit/>
          </a:bodyPr>
          <a:lstStyle/>
          <a:p>
            <a:r>
              <a:rPr lang="en-US" b="0" i="0" dirty="0">
                <a:solidFill>
                  <a:schemeClr val="accent1"/>
                </a:solidFill>
                <a:effectLst/>
                <a:latin typeface="ui-sans-serif"/>
              </a:rPr>
              <a:t>FLOP (Floating-Point Operation Per Second) - 1 FLOP represents one basic floating-point operation that can be performed by a computer processor in one second i.e. a + b</a:t>
            </a:r>
            <a:endParaRPr lang="en-US" dirty="0">
              <a:solidFill>
                <a:schemeClr val="accent1"/>
              </a:solidFill>
            </a:endParaRPr>
          </a:p>
        </p:txBody>
      </p:sp>
      <p:sp>
        <p:nvSpPr>
          <p:cNvPr id="5" name="Footer Placeholder 4">
            <a:extLst>
              <a:ext uri="{FF2B5EF4-FFF2-40B4-BE49-F238E27FC236}">
                <a16:creationId xmlns:a16="http://schemas.microsoft.com/office/drawing/2014/main" id="{E4CC9CF9-2080-9A9E-B567-FDB3044D385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72111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F15B0-88BF-0FD1-41F9-8A77BEFA6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009CB-7AA8-15C9-2BBC-A95B37615C71}"/>
              </a:ext>
            </a:extLst>
          </p:cNvPr>
          <p:cNvSpPr>
            <a:spLocks noGrp="1"/>
          </p:cNvSpPr>
          <p:nvPr>
            <p:ph type="title"/>
          </p:nvPr>
        </p:nvSpPr>
        <p:spPr/>
        <p:txBody>
          <a:bodyPr/>
          <a:lstStyle/>
          <a:p>
            <a:r>
              <a:rPr lang="en-US" dirty="0"/>
              <a:t>Anyone know Moore’s Law?</a:t>
            </a:r>
          </a:p>
        </p:txBody>
      </p:sp>
      <p:sp>
        <p:nvSpPr>
          <p:cNvPr id="3" name="Text Placeholder 2">
            <a:extLst>
              <a:ext uri="{FF2B5EF4-FFF2-40B4-BE49-F238E27FC236}">
                <a16:creationId xmlns:a16="http://schemas.microsoft.com/office/drawing/2014/main" id="{1E210111-7187-A977-C11E-559F6F04424A}"/>
              </a:ext>
            </a:extLst>
          </p:cNvPr>
          <p:cNvSpPr>
            <a:spLocks noGrp="1"/>
          </p:cNvSpPr>
          <p:nvPr>
            <p:ph type="body" idx="1"/>
          </p:nvPr>
        </p:nvSpPr>
        <p:spPr/>
        <p:txBody>
          <a:bodyPr/>
          <a:lstStyle/>
          <a:p>
            <a:r>
              <a:rPr lang="en-US" dirty="0"/>
              <a:t>Are we headed to AGI &amp; ASI?</a:t>
            </a:r>
          </a:p>
        </p:txBody>
      </p:sp>
      <p:sp>
        <p:nvSpPr>
          <p:cNvPr id="4" name="Footer Placeholder 4">
            <a:extLst>
              <a:ext uri="{FF2B5EF4-FFF2-40B4-BE49-F238E27FC236}">
                <a16:creationId xmlns:a16="http://schemas.microsoft.com/office/drawing/2014/main" id="{BF0AA223-676C-9308-8F9B-DD2FD255819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19096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AC65-5A5F-B8C2-75B4-DA583CB03807}"/>
              </a:ext>
            </a:extLst>
          </p:cNvPr>
          <p:cNvSpPr>
            <a:spLocks noGrp="1"/>
          </p:cNvSpPr>
          <p:nvPr>
            <p:ph type="title"/>
          </p:nvPr>
        </p:nvSpPr>
        <p:spPr/>
        <p:txBody>
          <a:bodyPr/>
          <a:lstStyle/>
          <a:p>
            <a:r>
              <a:rPr lang="en-US" dirty="0"/>
              <a:t>If Moore’s Law continues…</a:t>
            </a:r>
          </a:p>
        </p:txBody>
      </p:sp>
      <p:sp>
        <p:nvSpPr>
          <p:cNvPr id="3" name="TextBox 2">
            <a:extLst>
              <a:ext uri="{FF2B5EF4-FFF2-40B4-BE49-F238E27FC236}">
                <a16:creationId xmlns:a16="http://schemas.microsoft.com/office/drawing/2014/main" id="{8141CFD8-6E97-41A3-E490-2A733595E11F}"/>
              </a:ext>
            </a:extLst>
          </p:cNvPr>
          <p:cNvSpPr txBox="1"/>
          <p:nvPr/>
        </p:nvSpPr>
        <p:spPr>
          <a:xfrm>
            <a:off x="288557" y="1797000"/>
            <a:ext cx="5807443"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t>Exponential phenomenon is rare/dramatic</a:t>
            </a:r>
          </a:p>
          <a:p>
            <a:pPr marL="285750" indent="-285750">
              <a:buFont typeface="Arial" panose="020B0604020202020204" pitchFamily="34" charset="0"/>
              <a:buChar char="•"/>
            </a:pPr>
            <a:r>
              <a:rPr lang="en-US" sz="1400" dirty="0"/>
              <a:t>Moore’s Law is the last time we had major exponential growth which created the “digital age”</a:t>
            </a:r>
          </a:p>
          <a:p>
            <a:pPr marL="742950" lvl="1" indent="-285750">
              <a:buFont typeface="Arial" panose="020B0604020202020204" pitchFamily="34" charset="0"/>
              <a:buChar char="•"/>
            </a:pPr>
            <a:r>
              <a:rPr lang="en-US" sz="1400" dirty="0"/>
              <a:t>The rise of Intel</a:t>
            </a:r>
          </a:p>
          <a:p>
            <a:pPr marL="742950" lvl="1" indent="-285750">
              <a:buFont typeface="Arial" panose="020B0604020202020204" pitchFamily="34" charset="0"/>
              <a:buChar char="•"/>
            </a:pPr>
            <a:r>
              <a:rPr lang="en-US" sz="1400" dirty="0"/>
              <a:t>Microsoft exists as a recognition that software can be supported with better compute</a:t>
            </a:r>
          </a:p>
          <a:p>
            <a:pPr marL="742950" lvl="1" indent="-285750">
              <a:buFont typeface="Arial" panose="020B0604020202020204" pitchFamily="34" charset="0"/>
              <a:buChar char="•"/>
            </a:pPr>
            <a:r>
              <a:rPr lang="en-US" sz="1400" dirty="0"/>
              <a:t>The internet flowed out of Moore’s law letting computers be connected and perform more than originally thought possible</a:t>
            </a:r>
          </a:p>
          <a:p>
            <a:endParaRPr lang="en-US" sz="1400" dirty="0"/>
          </a:p>
          <a:p>
            <a:r>
              <a:rPr lang="en-US" sz="1400" dirty="0"/>
              <a:t>If the current exponential continues, what does it mean? </a:t>
            </a:r>
            <a:r>
              <a:rPr lang="en-US" sz="1400" dirty="0">
                <a:solidFill>
                  <a:schemeClr val="accent1"/>
                </a:solidFill>
              </a:rPr>
              <a:t>Another dramatic revolution this time in AI</a:t>
            </a:r>
          </a:p>
          <a:p>
            <a:endParaRPr lang="en-US" sz="1400" dirty="0"/>
          </a:p>
          <a:p>
            <a:r>
              <a:rPr lang="en-US" sz="1400" dirty="0"/>
              <a:t>Elon Musk states AGI is coming because he asserts the Moore’s Law will continue to be extended—2028 AI will research AI for itself, self-improvement?!</a:t>
            </a:r>
          </a:p>
          <a:p>
            <a:endParaRPr lang="en-US" sz="1400" dirty="0"/>
          </a:p>
        </p:txBody>
      </p:sp>
      <p:pic>
        <p:nvPicPr>
          <p:cNvPr id="4" name="Picture 2">
            <a:extLst>
              <a:ext uri="{FF2B5EF4-FFF2-40B4-BE49-F238E27FC236}">
                <a16:creationId xmlns:a16="http://schemas.microsoft.com/office/drawing/2014/main" id="{35AE11CD-86FA-2E21-5948-07C647AD787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34227" y="141295"/>
            <a:ext cx="4114800" cy="3287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C1FBB-03F6-42D3-58D1-23D0AA21A6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4227" y="3485492"/>
            <a:ext cx="4114800" cy="324437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0EA8486A-98A3-A3B5-BB36-9F69E17AA50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44175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DC8F-DBB2-3001-242C-0FCB3A52BC2D}"/>
              </a:ext>
            </a:extLst>
          </p:cNvPr>
          <p:cNvSpPr>
            <a:spLocks noGrp="1"/>
          </p:cNvSpPr>
          <p:nvPr>
            <p:ph type="title"/>
          </p:nvPr>
        </p:nvSpPr>
        <p:spPr>
          <a:xfrm>
            <a:off x="584703" y="2492691"/>
            <a:ext cx="3758757" cy="703184"/>
          </a:xfrm>
        </p:spPr>
        <p:txBody>
          <a:bodyPr>
            <a:normAutofit fontScale="90000"/>
          </a:bodyPr>
          <a:lstStyle/>
          <a:p>
            <a:r>
              <a:rPr lang="en-US" dirty="0"/>
              <a:t>If so, no one will be prepared.</a:t>
            </a:r>
          </a:p>
        </p:txBody>
      </p:sp>
      <p:pic>
        <p:nvPicPr>
          <p:cNvPr id="3" name="Picture 2">
            <a:extLst>
              <a:ext uri="{FF2B5EF4-FFF2-40B4-BE49-F238E27FC236}">
                <a16:creationId xmlns:a16="http://schemas.microsoft.com/office/drawing/2014/main" id="{FD842FF7-CB69-83ED-1A44-D784F1517C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96957" y="0"/>
            <a:ext cx="7653528" cy="68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4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4E4E4B-1475-3C9C-76A7-77E01D445F8C}"/>
              </a:ext>
            </a:extLst>
          </p:cNvPr>
          <p:cNvSpPr txBox="1"/>
          <p:nvPr/>
        </p:nvSpPr>
        <p:spPr>
          <a:xfrm>
            <a:off x="471534" y="528828"/>
            <a:ext cx="6309511" cy="419322"/>
          </a:xfrm>
          <a:prstGeom prst="rect">
            <a:avLst/>
          </a:prstGeom>
        </p:spPr>
        <p:txBody>
          <a:bodyPr vert="horz" lIns="0" tIns="0" rIns="0" bIns="0" rtlCol="0" anchor="b">
            <a:normAutofit/>
          </a:bodyPr>
          <a:lstStyle/>
          <a:p>
            <a:pPr>
              <a:lnSpc>
                <a:spcPct val="80000"/>
              </a:lnSpc>
              <a:spcBef>
                <a:spcPct val="0"/>
              </a:spcBef>
              <a:spcAft>
                <a:spcPts val="600"/>
              </a:spcAft>
            </a:pPr>
            <a:r>
              <a:rPr lang="en-US" sz="2500" b="1" kern="1200" dirty="0">
                <a:latin typeface="Arial" panose="020B0604020202020204" pitchFamily="34" charset="0"/>
                <a:ea typeface="+mj-ea"/>
                <a:cs typeface="Arial" panose="020B0604020202020204" pitchFamily="34" charset="0"/>
              </a:rPr>
              <a:t>If you’re feeling uneasy about the future. </a:t>
            </a:r>
          </a:p>
        </p:txBody>
      </p:sp>
      <p:sp>
        <p:nvSpPr>
          <p:cNvPr id="4" name="TextBox 3">
            <a:extLst>
              <a:ext uri="{FF2B5EF4-FFF2-40B4-BE49-F238E27FC236}">
                <a16:creationId xmlns:a16="http://schemas.microsoft.com/office/drawing/2014/main" id="{FC684EB6-2A86-FFE2-B32F-4DEDA0787921}"/>
              </a:ext>
            </a:extLst>
          </p:cNvPr>
          <p:cNvSpPr txBox="1"/>
          <p:nvPr/>
        </p:nvSpPr>
        <p:spPr>
          <a:xfrm>
            <a:off x="381000" y="2183875"/>
            <a:ext cx="5715000" cy="1701801"/>
          </a:xfrm>
          <a:prstGeom prst="rect">
            <a:avLst/>
          </a:prstGeom>
        </p:spPr>
        <p:txBody>
          <a:bodyPr vert="horz" lIns="0" tIns="0" rIns="0" bIns="0" rtlCol="0">
            <a:normAutofit/>
          </a:bodyPr>
          <a:lstStyle/>
          <a:p>
            <a:pPr defTabSz="228600">
              <a:lnSpc>
                <a:spcPct val="90000"/>
              </a:lnSpc>
              <a:spcAft>
                <a:spcPts val="600"/>
              </a:spcAft>
            </a:pPr>
            <a:r>
              <a:rPr lang="en-US" sz="1500" dirty="0">
                <a:latin typeface="Arial" panose="020B0604020202020204" pitchFamily="34" charset="0"/>
                <a:cs typeface="Arial" panose="020B0604020202020204" pitchFamily="34" charset="0"/>
              </a:rPr>
              <a:t>“There’s a fundamental failure of deep learning systems to learn relatively simple concepts correctly and we see this in large language models despite millions of examples have not learned to do arithmetic so </a:t>
            </a:r>
            <a:r>
              <a:rPr lang="en-US" sz="1500" b="1" u="sng" dirty="0">
                <a:latin typeface="Arial" panose="020B0604020202020204" pitchFamily="34" charset="0"/>
                <a:cs typeface="Arial" panose="020B0604020202020204" pitchFamily="34" charset="0"/>
              </a:rPr>
              <a:t>they cannot add and multiple number of arbitrary size  and in fact what it looks like is that each time we make the network 10 times bigger they get one digit better at doing arithmetic.”</a:t>
            </a:r>
          </a:p>
        </p:txBody>
      </p:sp>
      <p:pic>
        <p:nvPicPr>
          <p:cNvPr id="5" name="Picture 4" descr="A person standing at a podium&#10;&#10;AI-generated content may be incorrect.">
            <a:extLst>
              <a:ext uri="{FF2B5EF4-FFF2-40B4-BE49-F238E27FC236}">
                <a16:creationId xmlns:a16="http://schemas.microsoft.com/office/drawing/2014/main" id="{CA77F71D-EB0D-ADB8-1F94-04E4FE83028B}"/>
              </a:ext>
            </a:extLst>
          </p:cNvPr>
          <p:cNvPicPr>
            <a:picLocks noChangeAspect="1"/>
          </p:cNvPicPr>
          <p:nvPr/>
        </p:nvPicPr>
        <p:blipFill>
          <a:blip r:embed="rId2"/>
          <a:srcRect r="10004" b="-2"/>
          <a:stretch/>
        </p:blipFill>
        <p:spPr>
          <a:xfrm>
            <a:off x="6858000" y="381000"/>
            <a:ext cx="4953000" cy="5703315"/>
          </a:xfrm>
          <a:prstGeom prst="rect">
            <a:avLst/>
          </a:prstGeom>
          <a:noFill/>
        </p:spPr>
      </p:pic>
      <p:sp>
        <p:nvSpPr>
          <p:cNvPr id="6" name="TextBox 5">
            <a:extLst>
              <a:ext uri="{FF2B5EF4-FFF2-40B4-BE49-F238E27FC236}">
                <a16:creationId xmlns:a16="http://schemas.microsoft.com/office/drawing/2014/main" id="{D5C1DD0A-2C2F-9C7F-E31A-C0ED4AF27F58}"/>
              </a:ext>
            </a:extLst>
          </p:cNvPr>
          <p:cNvSpPr txBox="1"/>
          <p:nvPr/>
        </p:nvSpPr>
        <p:spPr>
          <a:xfrm>
            <a:off x="2725093" y="4092165"/>
            <a:ext cx="3370907" cy="625489"/>
          </a:xfrm>
          <a:prstGeom prst="rect">
            <a:avLst/>
          </a:prstGeom>
        </p:spPr>
        <p:txBody>
          <a:bodyPr vert="horz" lIns="0" tIns="0" rIns="0" bIns="0" rtlCol="0" anchor="b">
            <a:normAutofit/>
          </a:bodyPr>
          <a:lstStyle/>
          <a:p>
            <a:pPr algn="r">
              <a:lnSpc>
                <a:spcPct val="80000"/>
              </a:lnSpc>
              <a:spcBef>
                <a:spcPct val="0"/>
              </a:spcBef>
              <a:spcAft>
                <a:spcPts val="600"/>
              </a:spcAft>
            </a:pPr>
            <a:r>
              <a:rPr lang="en-US" sz="2000" b="1" kern="1200" dirty="0">
                <a:latin typeface="Arial" panose="020B0604020202020204" pitchFamily="34" charset="0"/>
                <a:ea typeface="+mj-ea"/>
                <a:cs typeface="Arial" panose="020B0604020202020204" pitchFamily="34" charset="0"/>
              </a:rPr>
              <a:t>Stuart Russell, Professor of Comp Sci @ UC Berkeley</a:t>
            </a:r>
          </a:p>
        </p:txBody>
      </p:sp>
      <p:sp>
        <p:nvSpPr>
          <p:cNvPr id="7" name="Footer Placeholder 4">
            <a:extLst>
              <a:ext uri="{FF2B5EF4-FFF2-40B4-BE49-F238E27FC236}">
                <a16:creationId xmlns:a16="http://schemas.microsoft.com/office/drawing/2014/main" id="{E088A640-D1EA-A6C8-A45C-E9D4D3B2EEC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19568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7E7432-0FD5-AA44-1940-3B09190CA1EE}"/>
              </a:ext>
            </a:extLst>
          </p:cNvPr>
          <p:cNvSpPr txBox="1">
            <a:spLocks/>
          </p:cNvSpPr>
          <p:nvPr/>
        </p:nvSpPr>
        <p:spPr>
          <a:xfrm>
            <a:off x="381000" y="220933"/>
            <a:ext cx="1143000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a:t>Neural networks are about as efficient as lookup tables.</a:t>
            </a:r>
          </a:p>
        </p:txBody>
      </p:sp>
      <p:sp>
        <p:nvSpPr>
          <p:cNvPr id="4" name="TextBox 3">
            <a:extLst>
              <a:ext uri="{FF2B5EF4-FFF2-40B4-BE49-F238E27FC236}">
                <a16:creationId xmlns:a16="http://schemas.microsoft.com/office/drawing/2014/main" id="{2977CFB1-AC76-D9D9-BDFC-2683419CD56F}"/>
              </a:ext>
            </a:extLst>
          </p:cNvPr>
          <p:cNvSpPr txBox="1"/>
          <p:nvPr/>
        </p:nvSpPr>
        <p:spPr>
          <a:xfrm>
            <a:off x="381000" y="1074373"/>
            <a:ext cx="11430000" cy="384048"/>
          </a:xfrm>
          <a:prstGeom prst="rect">
            <a:avLst/>
          </a:prstGeom>
        </p:spPr>
        <p:txBody>
          <a:bodyPr vert="horz" lIns="91440" tIns="45720" rIns="91440" bIns="45720" rtlCol="0" anchor="t">
            <a:normAutofit/>
          </a:bodyPr>
          <a:lstStyle/>
          <a:p>
            <a:pPr>
              <a:lnSpc>
                <a:spcPct val="90000"/>
              </a:lnSpc>
              <a:spcBef>
                <a:spcPts val="1000"/>
              </a:spcBef>
            </a:pPr>
            <a:r>
              <a:rPr lang="en-US" sz="2000" noProof="0">
                <a:solidFill>
                  <a:schemeClr val="accent1"/>
                </a:solidFill>
                <a:latin typeface="Palatino Linotype" panose="02040502050505030304" pitchFamily="18" charset="0"/>
                <a:hlinkClick r:id="rId2">
                  <a:extLst>
                    <a:ext uri="{A12FA001-AC4F-418D-AE19-62706E023703}">
                      <ahyp:hlinkClr xmlns:ahyp="http://schemas.microsoft.com/office/drawing/2018/hyperlinkcolor" val="tx"/>
                    </a:ext>
                  </a:extLst>
                </a:hlinkClick>
              </a:rPr>
              <a:t>https://www.youtube.com/watch?v=z4M6vN31Vc0&amp;t=372s</a:t>
            </a:r>
            <a:endParaRPr lang="en-US" sz="2000" noProof="0">
              <a:solidFill>
                <a:schemeClr val="accent1"/>
              </a:solidFill>
              <a:latin typeface="Palatino Linotype" panose="02040502050505030304" pitchFamily="18" charset="0"/>
            </a:endParaRPr>
          </a:p>
        </p:txBody>
      </p:sp>
      <p:pic>
        <p:nvPicPr>
          <p:cNvPr id="5" name="Picture 4" descr="A person standing in front of a computer&#10;&#10;AI-generated content may be incorrect.">
            <a:extLst>
              <a:ext uri="{FF2B5EF4-FFF2-40B4-BE49-F238E27FC236}">
                <a16:creationId xmlns:a16="http://schemas.microsoft.com/office/drawing/2014/main" id="{7C5B88FA-BEE6-93EE-31B5-4EE1358D77AB}"/>
              </a:ext>
            </a:extLst>
          </p:cNvPr>
          <p:cNvPicPr>
            <a:picLocks noChangeAspect="1"/>
          </p:cNvPicPr>
          <p:nvPr/>
        </p:nvPicPr>
        <p:blipFill>
          <a:blip r:embed="rId3"/>
          <a:srcRect b="13252"/>
          <a:stretch/>
        </p:blipFill>
        <p:spPr>
          <a:xfrm>
            <a:off x="381001" y="1789127"/>
            <a:ext cx="11430000" cy="4362706"/>
          </a:xfrm>
          <a:prstGeom prst="rect">
            <a:avLst/>
          </a:prstGeom>
          <a:noFill/>
        </p:spPr>
      </p:pic>
      <p:sp>
        <p:nvSpPr>
          <p:cNvPr id="6" name="Footer Placeholder 4">
            <a:extLst>
              <a:ext uri="{FF2B5EF4-FFF2-40B4-BE49-F238E27FC236}">
                <a16:creationId xmlns:a16="http://schemas.microsoft.com/office/drawing/2014/main" id="{626F0F9A-F1DB-671D-5BD5-9705F7DAEC7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648979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AA18-C11B-2FB5-DFB4-051389C98A83}"/>
              </a:ext>
            </a:extLst>
          </p:cNvPr>
          <p:cNvSpPr>
            <a:spLocks noGrp="1"/>
          </p:cNvSpPr>
          <p:nvPr>
            <p:ph type="title"/>
          </p:nvPr>
        </p:nvSpPr>
        <p:spPr>
          <a:xfrm>
            <a:off x="838200" y="145162"/>
            <a:ext cx="10515600" cy="703184"/>
          </a:xfrm>
        </p:spPr>
        <p:txBody>
          <a:bodyPr/>
          <a:lstStyle/>
          <a:p>
            <a:r>
              <a:rPr lang="en-US" dirty="0"/>
              <a:t>“Lookup tables” in action</a:t>
            </a:r>
          </a:p>
        </p:txBody>
      </p:sp>
      <p:pic>
        <p:nvPicPr>
          <p:cNvPr id="3" name="Picture 2">
            <a:extLst>
              <a:ext uri="{FF2B5EF4-FFF2-40B4-BE49-F238E27FC236}">
                <a16:creationId xmlns:a16="http://schemas.microsoft.com/office/drawing/2014/main" id="{739D75BB-65A8-1798-EE4E-5F6957434D75}"/>
              </a:ext>
            </a:extLst>
          </p:cNvPr>
          <p:cNvPicPr>
            <a:picLocks noChangeAspect="1"/>
          </p:cNvPicPr>
          <p:nvPr/>
        </p:nvPicPr>
        <p:blipFill>
          <a:blip r:embed="rId4"/>
          <a:stretch>
            <a:fillRect/>
          </a:stretch>
        </p:blipFill>
        <p:spPr>
          <a:xfrm>
            <a:off x="1959047" y="5872530"/>
            <a:ext cx="9184645" cy="547920"/>
          </a:xfrm>
          <a:prstGeom prst="rect">
            <a:avLst/>
          </a:prstGeom>
        </p:spPr>
      </p:pic>
      <p:pic>
        <p:nvPicPr>
          <p:cNvPr id="4" name="Picture 3">
            <a:extLst>
              <a:ext uri="{FF2B5EF4-FFF2-40B4-BE49-F238E27FC236}">
                <a16:creationId xmlns:a16="http://schemas.microsoft.com/office/drawing/2014/main" id="{0509BC3C-3105-27CA-54CA-A3EE1E50580A}"/>
              </a:ext>
            </a:extLst>
          </p:cNvPr>
          <p:cNvPicPr>
            <a:picLocks noChangeAspect="1"/>
          </p:cNvPicPr>
          <p:nvPr/>
        </p:nvPicPr>
        <p:blipFill>
          <a:blip r:embed="rId5"/>
          <a:stretch>
            <a:fillRect/>
          </a:stretch>
        </p:blipFill>
        <p:spPr>
          <a:xfrm>
            <a:off x="1959047" y="858908"/>
            <a:ext cx="6460675" cy="1725102"/>
          </a:xfrm>
          <a:prstGeom prst="rect">
            <a:avLst/>
          </a:prstGeom>
        </p:spPr>
      </p:pic>
      <p:pic>
        <p:nvPicPr>
          <p:cNvPr id="5" name="LM Studio - 4 April 2024">
            <a:hlinkClick r:id="" action="ppaction://media"/>
            <a:extLst>
              <a:ext uri="{FF2B5EF4-FFF2-40B4-BE49-F238E27FC236}">
                <a16:creationId xmlns:a16="http://schemas.microsoft.com/office/drawing/2014/main" id="{A53BE1AE-6A10-C54F-5266-626AFA80FFB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9047" y="2594572"/>
            <a:ext cx="9185471" cy="3265945"/>
          </a:xfrm>
          <a:prstGeom prst="rect">
            <a:avLst/>
          </a:prstGeom>
        </p:spPr>
      </p:pic>
      <p:sp>
        <p:nvSpPr>
          <p:cNvPr id="7" name="Footer Placeholder 4">
            <a:extLst>
              <a:ext uri="{FF2B5EF4-FFF2-40B4-BE49-F238E27FC236}">
                <a16:creationId xmlns:a16="http://schemas.microsoft.com/office/drawing/2014/main" id="{6133BFD4-68D6-C8AD-589B-491E9836F81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2425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00B6-7203-4702-5288-7697DC3E156D}"/>
              </a:ext>
            </a:extLst>
          </p:cNvPr>
          <p:cNvSpPr>
            <a:spLocks noGrp="1"/>
          </p:cNvSpPr>
          <p:nvPr>
            <p:ph type="title"/>
          </p:nvPr>
        </p:nvSpPr>
        <p:spPr/>
        <p:txBody>
          <a:bodyPr>
            <a:normAutofit/>
          </a:bodyPr>
          <a:lstStyle/>
          <a:p>
            <a:r>
              <a:rPr lang="en-US" dirty="0"/>
              <a:t>This problem took 4 years to solve.</a:t>
            </a:r>
          </a:p>
        </p:txBody>
      </p:sp>
      <p:pic>
        <p:nvPicPr>
          <p:cNvPr id="3" name="Picture 2">
            <a:extLst>
              <a:ext uri="{FF2B5EF4-FFF2-40B4-BE49-F238E27FC236}">
                <a16:creationId xmlns:a16="http://schemas.microsoft.com/office/drawing/2014/main" id="{8299E1DA-40CE-A122-325E-DB6132457533}"/>
              </a:ext>
            </a:extLst>
          </p:cNvPr>
          <p:cNvPicPr>
            <a:picLocks noChangeAspect="1"/>
          </p:cNvPicPr>
          <p:nvPr/>
        </p:nvPicPr>
        <p:blipFill>
          <a:blip r:embed="rId2"/>
          <a:stretch>
            <a:fillRect/>
          </a:stretch>
        </p:blipFill>
        <p:spPr>
          <a:xfrm>
            <a:off x="157599" y="2503380"/>
            <a:ext cx="5447597" cy="828290"/>
          </a:xfrm>
          <a:prstGeom prst="rect">
            <a:avLst/>
          </a:prstGeom>
          <a:ln>
            <a:solidFill>
              <a:schemeClr val="accent1"/>
            </a:solidFill>
          </a:ln>
        </p:spPr>
      </p:pic>
      <p:sp>
        <p:nvSpPr>
          <p:cNvPr id="4" name="TextBox 3">
            <a:extLst>
              <a:ext uri="{FF2B5EF4-FFF2-40B4-BE49-F238E27FC236}">
                <a16:creationId xmlns:a16="http://schemas.microsoft.com/office/drawing/2014/main" id="{D0A95C14-90E7-AE6D-77B3-A126BAE504D8}"/>
              </a:ext>
            </a:extLst>
          </p:cNvPr>
          <p:cNvSpPr txBox="1"/>
          <p:nvPr/>
        </p:nvSpPr>
        <p:spPr>
          <a:xfrm>
            <a:off x="245200" y="3513533"/>
            <a:ext cx="4559808" cy="609600"/>
          </a:xfrm>
          <a:prstGeom prst="rect">
            <a:avLst/>
          </a:prstGeom>
          <a:noFill/>
        </p:spPr>
        <p:txBody>
          <a:bodyPr wrap="square" lIns="0" tIns="0" rIns="0" bIns="0" rtlCol="0">
            <a:noAutofit/>
          </a:bodyPr>
          <a:lstStyle/>
          <a:p>
            <a:pPr defTabSz="228600"/>
            <a:r>
              <a:rPr lang="en-US" sz="1000" noProof="0" dirty="0"/>
              <a:t>There</a:t>
            </a:r>
            <a:r>
              <a:rPr lang="en-US" sz="1000" dirty="0"/>
              <a:t> are 12+ words with 4 R’s (</a:t>
            </a:r>
            <a:r>
              <a:rPr lang="en-US" sz="1000" dirty="0">
                <a:hlinkClick r:id="rId3"/>
              </a:rPr>
              <a:t>https://www.wordlucky.com/words-with-most/r</a:t>
            </a:r>
            <a:r>
              <a:rPr lang="en-US" sz="1000" dirty="0"/>
              <a:t>)</a:t>
            </a:r>
          </a:p>
          <a:p>
            <a:pPr defTabSz="228600"/>
            <a:r>
              <a:rPr lang="en-US" sz="1200" noProof="0" dirty="0"/>
              <a:t>Example “</a:t>
            </a:r>
            <a:r>
              <a:rPr lang="en-US" sz="1200" dirty="0"/>
              <a:t>Refrigerator</a:t>
            </a:r>
            <a:r>
              <a:rPr lang="en-US" sz="1400" dirty="0"/>
              <a:t>”</a:t>
            </a:r>
            <a:endParaRPr lang="en-US" sz="1000" noProof="0" dirty="0"/>
          </a:p>
        </p:txBody>
      </p:sp>
      <p:pic>
        <p:nvPicPr>
          <p:cNvPr id="8" name="Picture 7">
            <a:extLst>
              <a:ext uri="{FF2B5EF4-FFF2-40B4-BE49-F238E27FC236}">
                <a16:creationId xmlns:a16="http://schemas.microsoft.com/office/drawing/2014/main" id="{5F3DAC81-F9AC-3DF1-937B-9EE24291923D}"/>
              </a:ext>
            </a:extLst>
          </p:cNvPr>
          <p:cNvPicPr>
            <a:picLocks noChangeAspect="1"/>
          </p:cNvPicPr>
          <p:nvPr/>
        </p:nvPicPr>
        <p:blipFill>
          <a:blip r:embed="rId4"/>
          <a:stretch>
            <a:fillRect/>
          </a:stretch>
        </p:blipFill>
        <p:spPr>
          <a:xfrm>
            <a:off x="6592989" y="2085781"/>
            <a:ext cx="5549383" cy="2267339"/>
          </a:xfrm>
          <a:prstGeom prst="rect">
            <a:avLst/>
          </a:prstGeom>
        </p:spPr>
      </p:pic>
      <p:sp>
        <p:nvSpPr>
          <p:cNvPr id="9" name="Rectangle 8">
            <a:extLst>
              <a:ext uri="{FF2B5EF4-FFF2-40B4-BE49-F238E27FC236}">
                <a16:creationId xmlns:a16="http://schemas.microsoft.com/office/drawing/2014/main" id="{008D7D78-CCB6-0CC7-0536-1EBF533D910A}"/>
              </a:ext>
            </a:extLst>
          </p:cNvPr>
          <p:cNvSpPr/>
          <p:nvPr/>
        </p:nvSpPr>
        <p:spPr>
          <a:xfrm>
            <a:off x="7000904" y="3042566"/>
            <a:ext cx="1228696" cy="204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pic>
        <p:nvPicPr>
          <p:cNvPr id="10" name="Picture 9">
            <a:extLst>
              <a:ext uri="{FF2B5EF4-FFF2-40B4-BE49-F238E27FC236}">
                <a16:creationId xmlns:a16="http://schemas.microsoft.com/office/drawing/2014/main" id="{68F7080E-0D73-44D2-348F-5ACA7F0526E1}"/>
              </a:ext>
            </a:extLst>
          </p:cNvPr>
          <p:cNvPicPr>
            <a:picLocks noChangeAspect="1"/>
          </p:cNvPicPr>
          <p:nvPr/>
        </p:nvPicPr>
        <p:blipFill>
          <a:blip r:embed="rId5"/>
          <a:stretch>
            <a:fillRect/>
          </a:stretch>
        </p:blipFill>
        <p:spPr>
          <a:xfrm>
            <a:off x="6592989" y="4556919"/>
            <a:ext cx="5557987" cy="1848293"/>
          </a:xfrm>
          <a:prstGeom prst="rect">
            <a:avLst/>
          </a:prstGeom>
        </p:spPr>
      </p:pic>
      <p:pic>
        <p:nvPicPr>
          <p:cNvPr id="11" name="Picture 10">
            <a:extLst>
              <a:ext uri="{FF2B5EF4-FFF2-40B4-BE49-F238E27FC236}">
                <a16:creationId xmlns:a16="http://schemas.microsoft.com/office/drawing/2014/main" id="{E014B67E-3736-42C2-AF41-B876CBE4BA23}"/>
              </a:ext>
            </a:extLst>
          </p:cNvPr>
          <p:cNvPicPr>
            <a:picLocks noChangeAspect="1"/>
          </p:cNvPicPr>
          <p:nvPr/>
        </p:nvPicPr>
        <p:blipFill>
          <a:blip r:embed="rId6"/>
          <a:stretch>
            <a:fillRect/>
          </a:stretch>
        </p:blipFill>
        <p:spPr>
          <a:xfrm>
            <a:off x="105302" y="4423303"/>
            <a:ext cx="5552190" cy="1315837"/>
          </a:xfrm>
          <a:prstGeom prst="rect">
            <a:avLst/>
          </a:prstGeom>
          <a:ln>
            <a:solidFill>
              <a:schemeClr val="accent1"/>
            </a:solidFill>
          </a:ln>
        </p:spPr>
      </p:pic>
      <p:cxnSp>
        <p:nvCxnSpPr>
          <p:cNvPr id="12" name="Straight Connector 11">
            <a:extLst>
              <a:ext uri="{FF2B5EF4-FFF2-40B4-BE49-F238E27FC236}">
                <a16:creationId xmlns:a16="http://schemas.microsoft.com/office/drawing/2014/main" id="{662C090A-700A-C338-122A-8D6A31BF218D}"/>
              </a:ext>
            </a:extLst>
          </p:cNvPr>
          <p:cNvCxnSpPr/>
          <p:nvPr/>
        </p:nvCxnSpPr>
        <p:spPr>
          <a:xfrm>
            <a:off x="245200" y="4093670"/>
            <a:ext cx="535999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0AAF8329-9D54-1795-7D2D-72DE449080F1}"/>
              </a:ext>
            </a:extLst>
          </p:cNvPr>
          <p:cNvSpPr/>
          <p:nvPr/>
        </p:nvSpPr>
        <p:spPr>
          <a:xfrm rot="5400000">
            <a:off x="4198626" y="3698187"/>
            <a:ext cx="4017082" cy="7922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1E714E61-46B4-F6C9-0D71-634F7320CED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71972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FB5048B-8EE7-8966-7B3C-16593304025E}"/>
              </a:ext>
            </a:extLst>
          </p:cNvPr>
          <p:cNvSpPr/>
          <p:nvPr/>
        </p:nvSpPr>
        <p:spPr>
          <a:xfrm>
            <a:off x="0" y="5991900"/>
            <a:ext cx="1826574" cy="8535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Elbow Connector 1">
            <a:extLst>
              <a:ext uri="{FF2B5EF4-FFF2-40B4-BE49-F238E27FC236}">
                <a16:creationId xmlns:a16="http://schemas.microsoft.com/office/drawing/2014/main" id="{C0666E45-9B4F-813E-954C-42C62C8E1A2B}"/>
              </a:ext>
            </a:extLst>
          </p:cNvPr>
          <p:cNvCxnSpPr>
            <a:cxnSpLocks/>
            <a:stCxn id="30" idx="2"/>
            <a:endCxn id="24" idx="1"/>
          </p:cNvCxnSpPr>
          <p:nvPr/>
        </p:nvCxnSpPr>
        <p:spPr>
          <a:xfrm rot="5400000" flipH="1" flipV="1">
            <a:off x="2609715" y="5246810"/>
            <a:ext cx="302111" cy="1809813"/>
          </a:xfrm>
          <a:prstGeom prst="bentConnector4">
            <a:avLst>
              <a:gd name="adj1" fmla="val -75668"/>
              <a:gd name="adj2" fmla="val 63341"/>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D5AFD70-27C9-5892-A19A-126D5E802510}"/>
              </a:ext>
            </a:extLst>
          </p:cNvPr>
          <p:cNvSpPr/>
          <p:nvPr/>
        </p:nvSpPr>
        <p:spPr>
          <a:xfrm>
            <a:off x="2192445" y="6221231"/>
            <a:ext cx="1271113" cy="269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4" name="Title 1">
            <a:extLst>
              <a:ext uri="{FF2B5EF4-FFF2-40B4-BE49-F238E27FC236}">
                <a16:creationId xmlns:a16="http://schemas.microsoft.com/office/drawing/2014/main" id="{2787F19F-3151-3DE0-4CCE-A3BA6BDD8BFB}"/>
              </a:ext>
            </a:extLst>
          </p:cNvPr>
          <p:cNvSpPr txBox="1">
            <a:spLocks/>
          </p:cNvSpPr>
          <p:nvPr/>
        </p:nvSpPr>
        <p:spPr>
          <a:xfrm>
            <a:off x="381000" y="381000"/>
            <a:ext cx="11430000" cy="800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Who is this guy?  It’s been a journey.</a:t>
            </a:r>
            <a:endParaRPr lang="en-US" dirty="0"/>
          </a:p>
        </p:txBody>
      </p:sp>
      <p:pic>
        <p:nvPicPr>
          <p:cNvPr id="6" name="Picture 2" descr="Notre-Dame-Logo - HoopDirt">
            <a:extLst>
              <a:ext uri="{FF2B5EF4-FFF2-40B4-BE49-F238E27FC236}">
                <a16:creationId xmlns:a16="http://schemas.microsoft.com/office/drawing/2014/main" id="{F996D907-DEE4-4763-B04C-6FE287305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98" y="1381401"/>
            <a:ext cx="1405597" cy="8784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AD38971-A67B-DB55-B0A0-5925F7B1B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103" y="1655183"/>
            <a:ext cx="1405597" cy="600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ext Mining in Practice with R">
            <a:extLst>
              <a:ext uri="{FF2B5EF4-FFF2-40B4-BE49-F238E27FC236}">
                <a16:creationId xmlns:a16="http://schemas.microsoft.com/office/drawing/2014/main" id="{56AFB69D-86BC-1AA5-41DA-AAA60F59E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628" y="3285082"/>
            <a:ext cx="668548" cy="996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taRobot Deepens Google Cloud Partnership with AI Solutions Powered by  Google's Gemini Models">
            <a:extLst>
              <a:ext uri="{FF2B5EF4-FFF2-40B4-BE49-F238E27FC236}">
                <a16:creationId xmlns:a16="http://schemas.microsoft.com/office/drawing/2014/main" id="{7DA63E43-B9D4-F449-94D7-92D7A2CBC7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60" y="3059506"/>
            <a:ext cx="965765" cy="965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Sports Analytics in Practice with R | Wiley">
            <a:extLst>
              <a:ext uri="{FF2B5EF4-FFF2-40B4-BE49-F238E27FC236}">
                <a16:creationId xmlns:a16="http://schemas.microsoft.com/office/drawing/2014/main" id="{A0F40849-A832-618C-BA2D-AD52F1F62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4427" y="5493776"/>
            <a:ext cx="693445" cy="996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Announcing Harvard Extension School's First-Ever Nonprofit Human Resource  Management Course - Pillar Search">
            <a:extLst>
              <a:ext uri="{FF2B5EF4-FFF2-40B4-BE49-F238E27FC236}">
                <a16:creationId xmlns:a16="http://schemas.microsoft.com/office/drawing/2014/main" id="{907F6A0C-20AD-5924-C951-A17DBF59D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81" y="6134507"/>
            <a:ext cx="1108582" cy="456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3137F424-3DFD-C922-7CDC-405A8FF664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8481" y="5716943"/>
            <a:ext cx="763739" cy="98842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12">
            <a:extLst>
              <a:ext uri="{FF2B5EF4-FFF2-40B4-BE49-F238E27FC236}">
                <a16:creationId xmlns:a16="http://schemas.microsoft.com/office/drawing/2014/main" id="{B381BF20-0AEA-20DD-7DC0-65FC9339174B}"/>
              </a:ext>
            </a:extLst>
          </p:cNvPr>
          <p:cNvCxnSpPr>
            <a:stCxn id="6" idx="3"/>
            <a:endCxn id="7" idx="1"/>
          </p:cNvCxnSpPr>
          <p:nvPr/>
        </p:nvCxnSpPr>
        <p:spPr>
          <a:xfrm>
            <a:off x="1593295" y="1820650"/>
            <a:ext cx="2242808" cy="134961"/>
          </a:xfrm>
          <a:prstGeom prst="bentConnector3">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C5F3E3AD-6761-78A7-40BD-EEE44E8C2962}"/>
              </a:ext>
            </a:extLst>
          </p:cNvPr>
          <p:cNvCxnSpPr>
            <a:cxnSpLocks/>
            <a:stCxn id="9" idx="0"/>
            <a:endCxn id="7" idx="2"/>
          </p:cNvCxnSpPr>
          <p:nvPr/>
        </p:nvCxnSpPr>
        <p:spPr>
          <a:xfrm rot="5400000" flipH="1" flipV="1">
            <a:off x="2228889" y="749494"/>
            <a:ext cx="803467" cy="3816559"/>
          </a:xfrm>
          <a:prstGeom prst="bentConnector3">
            <a:avLst>
              <a:gd name="adj1" fmla="val 50000"/>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18DAF9F8-E110-0609-BA85-7F1EAB88F557}"/>
              </a:ext>
            </a:extLst>
          </p:cNvPr>
          <p:cNvCxnSpPr>
            <a:cxnSpLocks/>
            <a:stCxn id="9" idx="3"/>
            <a:endCxn id="8" idx="1"/>
          </p:cNvCxnSpPr>
          <p:nvPr/>
        </p:nvCxnSpPr>
        <p:spPr>
          <a:xfrm>
            <a:off x="1205225" y="3542389"/>
            <a:ext cx="2753403" cy="240818"/>
          </a:xfrm>
          <a:prstGeom prst="bentConnector3">
            <a:avLst>
              <a:gd name="adj1" fmla="val 50000"/>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560B2535-5D96-046D-0EAB-B09D3C37BBAE}"/>
              </a:ext>
            </a:extLst>
          </p:cNvPr>
          <p:cNvCxnSpPr>
            <a:cxnSpLocks/>
            <a:stCxn id="11" idx="0"/>
            <a:endCxn id="8" idx="2"/>
          </p:cNvCxnSpPr>
          <p:nvPr/>
        </p:nvCxnSpPr>
        <p:spPr>
          <a:xfrm rot="5400000" flipH="1" flipV="1">
            <a:off x="1541650" y="3383255"/>
            <a:ext cx="1853175" cy="3649330"/>
          </a:xfrm>
          <a:prstGeom prst="bentConnector3">
            <a:avLst>
              <a:gd name="adj1" fmla="val 50000"/>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C884C690-13C7-05B0-A435-80EEDAD03F76}"/>
              </a:ext>
            </a:extLst>
          </p:cNvPr>
          <p:cNvCxnSpPr>
            <a:cxnSpLocks/>
            <a:stCxn id="12" idx="3"/>
          </p:cNvCxnSpPr>
          <p:nvPr/>
        </p:nvCxnSpPr>
        <p:spPr>
          <a:xfrm flipV="1">
            <a:off x="6422220" y="3475357"/>
            <a:ext cx="684557" cy="2735798"/>
          </a:xfrm>
          <a:prstGeom prst="bentConnector3">
            <a:avLst>
              <a:gd name="adj1" fmla="val 50000"/>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F7F4D05-C488-6B7E-0776-67AE599B9001}"/>
              </a:ext>
            </a:extLst>
          </p:cNvPr>
          <p:cNvSpPr txBox="1"/>
          <p:nvPr/>
        </p:nvSpPr>
        <p:spPr>
          <a:xfrm>
            <a:off x="17342" y="3858447"/>
            <a:ext cx="1495463" cy="561699"/>
          </a:xfrm>
          <a:prstGeom prst="rect">
            <a:avLst/>
          </a:prstGeom>
          <a:noFill/>
        </p:spPr>
        <p:txBody>
          <a:bodyPr wrap="square" lIns="0" tIns="0" rIns="0" bIns="0" rtlCol="0">
            <a:noAutofit/>
          </a:bodyPr>
          <a:lstStyle/>
          <a:p>
            <a:pPr algn="ctr" defTabSz="228600">
              <a:spcAft>
                <a:spcPts val="1200"/>
              </a:spcAft>
            </a:pPr>
            <a:r>
              <a:rPr lang="en-US" sz="900" noProof="0" dirty="0"/>
              <a:t>Dir. CS, CFDS, VP Trusted AI, Field CTO </a:t>
            </a:r>
            <a:r>
              <a:rPr lang="en-US" sz="900" noProof="0" dirty="0" err="1"/>
              <a:t>GenAI</a:t>
            </a:r>
            <a:endParaRPr lang="en-US" sz="900" noProof="0" dirty="0"/>
          </a:p>
        </p:txBody>
      </p:sp>
      <p:pic>
        <p:nvPicPr>
          <p:cNvPr id="19" name="Picture 18" descr="Open Data Science (@_odsc) / X">
            <a:extLst>
              <a:ext uri="{FF2B5EF4-FFF2-40B4-BE49-F238E27FC236}">
                <a16:creationId xmlns:a16="http://schemas.microsoft.com/office/drawing/2014/main" id="{047DBFD0-315B-4783-845F-1D233BA555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5096" b="32832"/>
          <a:stretch/>
        </p:blipFill>
        <p:spPr bwMode="auto">
          <a:xfrm>
            <a:off x="1826574" y="3448885"/>
            <a:ext cx="668548" cy="2144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Saint Peter's University - Communications - Logos and Graphic Usage Guide">
            <a:extLst>
              <a:ext uri="{FF2B5EF4-FFF2-40B4-BE49-F238E27FC236}">
                <a16:creationId xmlns:a16="http://schemas.microsoft.com/office/drawing/2014/main" id="{579C6CF0-2C38-9440-0999-CA4C49FD191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640" t="20885" r="7640" b="13553"/>
          <a:stretch/>
        </p:blipFill>
        <p:spPr bwMode="auto">
          <a:xfrm>
            <a:off x="1554129" y="4645858"/>
            <a:ext cx="1182688" cy="3379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Vienna University of Economics and Business - Wikipedia">
            <a:extLst>
              <a:ext uri="{FF2B5EF4-FFF2-40B4-BE49-F238E27FC236}">
                <a16:creationId xmlns:a16="http://schemas.microsoft.com/office/drawing/2014/main" id="{C9C9ED34-1EB1-9083-C391-BC7C9E60D8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6207" y="4468115"/>
            <a:ext cx="1062990" cy="5518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5D441517-BA03-F230-8DE3-51B6BFF058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0837" y="6204141"/>
            <a:ext cx="1271115" cy="27011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7A44821-83F3-4D29-7FD5-EE931C22000F}"/>
              </a:ext>
            </a:extLst>
          </p:cNvPr>
          <p:cNvPicPr>
            <a:picLocks noChangeAspect="1"/>
          </p:cNvPicPr>
          <p:nvPr/>
        </p:nvPicPr>
        <p:blipFill>
          <a:blip r:embed="rId13"/>
          <a:stretch>
            <a:fillRect/>
          </a:stretch>
        </p:blipFill>
        <p:spPr>
          <a:xfrm>
            <a:off x="3326984" y="4504971"/>
            <a:ext cx="647901" cy="589356"/>
          </a:xfrm>
          <a:prstGeom prst="rect">
            <a:avLst/>
          </a:prstGeom>
        </p:spPr>
      </p:pic>
      <p:pic>
        <p:nvPicPr>
          <p:cNvPr id="24" name="Picture 23">
            <a:extLst>
              <a:ext uri="{FF2B5EF4-FFF2-40B4-BE49-F238E27FC236}">
                <a16:creationId xmlns:a16="http://schemas.microsoft.com/office/drawing/2014/main" id="{EFB022CC-2D66-C082-EF8D-29EFF1F48998}"/>
              </a:ext>
            </a:extLst>
          </p:cNvPr>
          <p:cNvPicPr>
            <a:picLocks noChangeAspect="1"/>
          </p:cNvPicPr>
          <p:nvPr/>
        </p:nvPicPr>
        <p:blipFill>
          <a:blip r:embed="rId14"/>
          <a:stretch>
            <a:fillRect/>
          </a:stretch>
        </p:blipFill>
        <p:spPr>
          <a:xfrm>
            <a:off x="3665678" y="5773982"/>
            <a:ext cx="809843" cy="453357"/>
          </a:xfrm>
          <a:prstGeom prst="rect">
            <a:avLst/>
          </a:prstGeom>
        </p:spPr>
      </p:pic>
      <p:sp>
        <p:nvSpPr>
          <p:cNvPr id="25" name="GTS_Purple">
            <a:extLst>
              <a:ext uri="{FF2B5EF4-FFF2-40B4-BE49-F238E27FC236}">
                <a16:creationId xmlns:a16="http://schemas.microsoft.com/office/drawing/2014/main" id="{9A486886-90CF-971C-8033-7712A4FA1A65}"/>
              </a:ext>
              <a:ext uri="{C183D7F6-B498-43B3-948B-1728B52AA6E4}">
                <adec:decorative xmlns:adec="http://schemas.microsoft.com/office/drawing/2017/decorative" val="1"/>
              </a:ext>
            </a:extLst>
          </p:cNvPr>
          <p:cNvSpPr>
            <a:spLocks noChangeAspect="1"/>
          </p:cNvSpPr>
          <p:nvPr/>
        </p:nvSpPr>
        <p:spPr bwMode="auto">
          <a:xfrm>
            <a:off x="6174664" y="3475357"/>
            <a:ext cx="382405" cy="419906"/>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6" name="Picture 25">
            <a:extLst>
              <a:ext uri="{FF2B5EF4-FFF2-40B4-BE49-F238E27FC236}">
                <a16:creationId xmlns:a16="http://schemas.microsoft.com/office/drawing/2014/main" id="{70C31043-DAA6-B645-581B-BE06E1A0B03C}"/>
              </a:ext>
            </a:extLst>
          </p:cNvPr>
          <p:cNvPicPr>
            <a:picLocks noChangeAspect="1"/>
          </p:cNvPicPr>
          <p:nvPr/>
        </p:nvPicPr>
        <p:blipFill>
          <a:blip r:embed="rId15"/>
          <a:stretch>
            <a:fillRect/>
          </a:stretch>
        </p:blipFill>
        <p:spPr>
          <a:xfrm>
            <a:off x="7034415" y="1270053"/>
            <a:ext cx="4867808" cy="3818370"/>
          </a:xfrm>
          <a:prstGeom prst="rect">
            <a:avLst/>
          </a:prstGeom>
          <a:ln>
            <a:solidFill>
              <a:schemeClr val="accent2"/>
            </a:solidFill>
          </a:ln>
        </p:spPr>
      </p:pic>
      <p:pic>
        <p:nvPicPr>
          <p:cNvPr id="27" name="Picture 26">
            <a:extLst>
              <a:ext uri="{FF2B5EF4-FFF2-40B4-BE49-F238E27FC236}">
                <a16:creationId xmlns:a16="http://schemas.microsoft.com/office/drawing/2014/main" id="{371BD482-5505-266A-46E8-5F1F6517C8F0}"/>
              </a:ext>
            </a:extLst>
          </p:cNvPr>
          <p:cNvPicPr>
            <a:picLocks noChangeAspect="1"/>
          </p:cNvPicPr>
          <p:nvPr/>
        </p:nvPicPr>
        <p:blipFill>
          <a:blip r:embed="rId16"/>
          <a:stretch>
            <a:fillRect/>
          </a:stretch>
        </p:blipFill>
        <p:spPr>
          <a:xfrm>
            <a:off x="1205225" y="2475992"/>
            <a:ext cx="776139" cy="440198"/>
          </a:xfrm>
          <a:prstGeom prst="rect">
            <a:avLst/>
          </a:prstGeom>
        </p:spPr>
      </p:pic>
      <p:pic>
        <p:nvPicPr>
          <p:cNvPr id="28" name="Picture 27">
            <a:extLst>
              <a:ext uri="{FF2B5EF4-FFF2-40B4-BE49-F238E27FC236}">
                <a16:creationId xmlns:a16="http://schemas.microsoft.com/office/drawing/2014/main" id="{881EA6F5-6F55-C5A8-7D8B-8863DFD22B2F}"/>
              </a:ext>
            </a:extLst>
          </p:cNvPr>
          <p:cNvPicPr>
            <a:picLocks noChangeAspect="1"/>
          </p:cNvPicPr>
          <p:nvPr/>
        </p:nvPicPr>
        <p:blipFill>
          <a:blip r:embed="rId17"/>
          <a:stretch>
            <a:fillRect/>
          </a:stretch>
        </p:blipFill>
        <p:spPr>
          <a:xfrm>
            <a:off x="2828232" y="2500079"/>
            <a:ext cx="1100565" cy="330170"/>
          </a:xfrm>
          <a:prstGeom prst="rect">
            <a:avLst/>
          </a:prstGeom>
        </p:spPr>
      </p:pic>
      <p:pic>
        <p:nvPicPr>
          <p:cNvPr id="29" name="Picture 28">
            <a:extLst>
              <a:ext uri="{FF2B5EF4-FFF2-40B4-BE49-F238E27FC236}">
                <a16:creationId xmlns:a16="http://schemas.microsoft.com/office/drawing/2014/main" id="{02FF1FEF-FB66-2A94-CBB8-50949D6BCF3C}"/>
              </a:ext>
            </a:extLst>
          </p:cNvPr>
          <p:cNvPicPr>
            <a:picLocks noChangeAspect="1"/>
          </p:cNvPicPr>
          <p:nvPr/>
        </p:nvPicPr>
        <p:blipFill>
          <a:blip r:embed="rId16"/>
          <a:stretch>
            <a:fillRect/>
          </a:stretch>
        </p:blipFill>
        <p:spPr>
          <a:xfrm>
            <a:off x="332885" y="4569959"/>
            <a:ext cx="776139" cy="440198"/>
          </a:xfrm>
          <a:prstGeom prst="rect">
            <a:avLst/>
          </a:prstGeom>
        </p:spPr>
      </p:pic>
      <p:pic>
        <p:nvPicPr>
          <p:cNvPr id="30" name="Picture 8" descr="DataRobot Deepens Google Cloud Partnership with AI Solutions Powered by  Google's Gemini Models">
            <a:extLst>
              <a:ext uri="{FF2B5EF4-FFF2-40B4-BE49-F238E27FC236}">
                <a16:creationId xmlns:a16="http://schemas.microsoft.com/office/drawing/2014/main" id="{D73E4BCF-B3A0-AA39-3183-F8D3E3679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82" y="5337007"/>
            <a:ext cx="965765" cy="96576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Elbow Connector 30">
            <a:extLst>
              <a:ext uri="{FF2B5EF4-FFF2-40B4-BE49-F238E27FC236}">
                <a16:creationId xmlns:a16="http://schemas.microsoft.com/office/drawing/2014/main" id="{28BFC7C2-45BF-014D-ACB0-6228D231F7F3}"/>
              </a:ext>
            </a:extLst>
          </p:cNvPr>
          <p:cNvCxnSpPr>
            <a:cxnSpLocks/>
            <a:stCxn id="11" idx="3"/>
            <a:endCxn id="30" idx="1"/>
          </p:cNvCxnSpPr>
          <p:nvPr/>
        </p:nvCxnSpPr>
        <p:spPr>
          <a:xfrm flipV="1">
            <a:off x="1197863" y="5819890"/>
            <a:ext cx="175119" cy="542668"/>
          </a:xfrm>
          <a:prstGeom prst="bentConnector3">
            <a:avLst>
              <a:gd name="adj1" fmla="val 50000"/>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4C338B1-2D4C-C378-1455-A99C8A71E739}"/>
              </a:ext>
            </a:extLst>
          </p:cNvPr>
          <p:cNvCxnSpPr>
            <a:cxnSpLocks/>
            <a:stCxn id="24" idx="2"/>
            <a:endCxn id="10" idx="0"/>
          </p:cNvCxnSpPr>
          <p:nvPr/>
        </p:nvCxnSpPr>
        <p:spPr>
          <a:xfrm rot="5400000" flipH="1" flipV="1">
            <a:off x="4279093" y="5285283"/>
            <a:ext cx="733563" cy="1150550"/>
          </a:xfrm>
          <a:prstGeom prst="bentConnector5">
            <a:avLst>
              <a:gd name="adj1" fmla="val -31163"/>
              <a:gd name="adj2" fmla="val 52529"/>
              <a:gd name="adj3" fmla="val 131163"/>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16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8503-C54C-DD7F-0554-A90267530DDE}"/>
              </a:ext>
            </a:extLst>
          </p:cNvPr>
          <p:cNvSpPr>
            <a:spLocks noGrp="1"/>
          </p:cNvSpPr>
          <p:nvPr>
            <p:ph type="title"/>
          </p:nvPr>
        </p:nvSpPr>
        <p:spPr/>
        <p:txBody>
          <a:bodyPr/>
          <a:lstStyle/>
          <a:p>
            <a:r>
              <a:rPr lang="en-US" dirty="0"/>
              <a:t>It still fails at simple tasks.</a:t>
            </a:r>
          </a:p>
        </p:txBody>
      </p:sp>
      <p:pic>
        <p:nvPicPr>
          <p:cNvPr id="3" name="Picture 2">
            <a:extLst>
              <a:ext uri="{FF2B5EF4-FFF2-40B4-BE49-F238E27FC236}">
                <a16:creationId xmlns:a16="http://schemas.microsoft.com/office/drawing/2014/main" id="{B765AEB3-4002-090F-4E57-4DF94F581C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70" y="2777047"/>
            <a:ext cx="4915562" cy="1702189"/>
          </a:xfrm>
          <a:prstGeom prst="rect">
            <a:avLst/>
          </a:prstGeom>
          <a:ln>
            <a:solidFill>
              <a:schemeClr val="tx1"/>
            </a:solidFill>
          </a:ln>
        </p:spPr>
      </p:pic>
      <p:pic>
        <p:nvPicPr>
          <p:cNvPr id="5" name="Picture 4">
            <a:extLst>
              <a:ext uri="{FF2B5EF4-FFF2-40B4-BE49-F238E27FC236}">
                <a16:creationId xmlns:a16="http://schemas.microsoft.com/office/drawing/2014/main" id="{A1EA2CCA-9027-2269-B494-96F2D128E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7513"/>
            <a:ext cx="4778256" cy="5141255"/>
          </a:xfrm>
          <a:prstGeom prst="rect">
            <a:avLst/>
          </a:prstGeom>
        </p:spPr>
      </p:pic>
      <p:sp>
        <p:nvSpPr>
          <p:cNvPr id="6" name="Triangle 5">
            <a:extLst>
              <a:ext uri="{FF2B5EF4-FFF2-40B4-BE49-F238E27FC236}">
                <a16:creationId xmlns:a16="http://schemas.microsoft.com/office/drawing/2014/main" id="{9FB18587-1B75-A847-1626-6B5B50BC708F}"/>
              </a:ext>
            </a:extLst>
          </p:cNvPr>
          <p:cNvSpPr/>
          <p:nvPr/>
        </p:nvSpPr>
        <p:spPr>
          <a:xfrm rot="5400000">
            <a:off x="584290" y="5279694"/>
            <a:ext cx="507819" cy="39613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21F6E50C-1475-8624-87E3-6B26A331726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28137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BCD9-5827-3D2F-CDA2-60A881DC4103}"/>
              </a:ext>
            </a:extLst>
          </p:cNvPr>
          <p:cNvSpPr>
            <a:spLocks noGrp="1"/>
          </p:cNvSpPr>
          <p:nvPr>
            <p:ph type="title"/>
          </p:nvPr>
        </p:nvSpPr>
        <p:spPr/>
        <p:txBody>
          <a:bodyPr/>
          <a:lstStyle/>
          <a:p>
            <a:r>
              <a:rPr lang="en-US" dirty="0"/>
              <a:t>AI still confidently lies.</a:t>
            </a:r>
          </a:p>
        </p:txBody>
      </p:sp>
      <p:pic>
        <p:nvPicPr>
          <p:cNvPr id="3" name="Picture 2">
            <a:extLst>
              <a:ext uri="{FF2B5EF4-FFF2-40B4-BE49-F238E27FC236}">
                <a16:creationId xmlns:a16="http://schemas.microsoft.com/office/drawing/2014/main" id="{C70C78DD-4B3D-AB0C-C3C3-FB2EF2C1C8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560" y="1775958"/>
            <a:ext cx="5505020" cy="2175257"/>
          </a:xfrm>
          <a:prstGeom prst="rect">
            <a:avLst/>
          </a:prstGeom>
        </p:spPr>
      </p:pic>
      <p:pic>
        <p:nvPicPr>
          <p:cNvPr id="4" name="Picture 3">
            <a:extLst>
              <a:ext uri="{FF2B5EF4-FFF2-40B4-BE49-F238E27FC236}">
                <a16:creationId xmlns:a16="http://schemas.microsoft.com/office/drawing/2014/main" id="{352F7C89-9660-2760-C0CC-B3C5632CCB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3085" y="2118926"/>
            <a:ext cx="4612355" cy="2093844"/>
          </a:xfrm>
          <a:prstGeom prst="rect">
            <a:avLst/>
          </a:prstGeom>
        </p:spPr>
      </p:pic>
      <p:sp>
        <p:nvSpPr>
          <p:cNvPr id="5" name="Rectangle 4">
            <a:extLst>
              <a:ext uri="{FF2B5EF4-FFF2-40B4-BE49-F238E27FC236}">
                <a16:creationId xmlns:a16="http://schemas.microsoft.com/office/drawing/2014/main" id="{69BF73BA-F8EC-587D-13AA-D89F91D34E7F}"/>
              </a:ext>
            </a:extLst>
          </p:cNvPr>
          <p:cNvSpPr/>
          <p:nvPr/>
        </p:nvSpPr>
        <p:spPr>
          <a:xfrm>
            <a:off x="1729212" y="2625505"/>
            <a:ext cx="2489703" cy="2267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8D19E2CB-EF88-90F8-CC36-B9C21B0696A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120577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3363-A36E-E54B-BFA3-76D3C3ACFB5C}"/>
              </a:ext>
            </a:extLst>
          </p:cNvPr>
          <p:cNvSpPr>
            <a:spLocks noGrp="1"/>
          </p:cNvSpPr>
          <p:nvPr>
            <p:ph type="title"/>
          </p:nvPr>
        </p:nvSpPr>
        <p:spPr/>
        <p:txBody>
          <a:bodyPr/>
          <a:lstStyle/>
          <a:p>
            <a:r>
              <a:rPr lang="en-US" dirty="0"/>
              <a:t>AI has no self-awareness</a:t>
            </a:r>
          </a:p>
        </p:txBody>
      </p:sp>
      <p:pic>
        <p:nvPicPr>
          <p:cNvPr id="3" name="Picture 2" descr="A slice of pizza on a black surface&#10;&#10;Description automatically generated">
            <a:extLst>
              <a:ext uri="{FF2B5EF4-FFF2-40B4-BE49-F238E27FC236}">
                <a16:creationId xmlns:a16="http://schemas.microsoft.com/office/drawing/2014/main" id="{7AD70C93-95BA-7E91-49B0-55760CB8BC6E}"/>
              </a:ext>
            </a:extLst>
          </p:cNvPr>
          <p:cNvPicPr>
            <a:picLocks noChangeAspect="1"/>
          </p:cNvPicPr>
          <p:nvPr/>
        </p:nvPicPr>
        <p:blipFill>
          <a:blip r:embed="rId2"/>
          <a:stretch>
            <a:fillRect/>
          </a:stretch>
        </p:blipFill>
        <p:spPr>
          <a:xfrm>
            <a:off x="386737" y="2205079"/>
            <a:ext cx="3218597" cy="3344709"/>
          </a:xfrm>
          <a:prstGeom prst="rect">
            <a:avLst/>
          </a:prstGeom>
        </p:spPr>
      </p:pic>
      <p:pic>
        <p:nvPicPr>
          <p:cNvPr id="4" name="Picture 3" descr="A screenshot of a text&#10;&#10;Description automatically generated">
            <a:extLst>
              <a:ext uri="{FF2B5EF4-FFF2-40B4-BE49-F238E27FC236}">
                <a16:creationId xmlns:a16="http://schemas.microsoft.com/office/drawing/2014/main" id="{BBF4075E-4D55-610D-FF78-A04DF66B90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10862" y="2562476"/>
            <a:ext cx="3580888" cy="2629913"/>
          </a:xfrm>
          <a:prstGeom prst="rect">
            <a:avLst/>
          </a:prstGeom>
        </p:spPr>
      </p:pic>
      <p:pic>
        <p:nvPicPr>
          <p:cNvPr id="5" name="Picture 4" descr="A screenshot of a pizza&#10;&#10;Description automatically generated">
            <a:extLst>
              <a:ext uri="{FF2B5EF4-FFF2-40B4-BE49-F238E27FC236}">
                <a16:creationId xmlns:a16="http://schemas.microsoft.com/office/drawing/2014/main" id="{B38CFF05-2EB0-CC20-E4CA-D314D0E93521}"/>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8820197" y="1582411"/>
            <a:ext cx="3189879" cy="4596451"/>
          </a:xfrm>
          <a:prstGeom prst="rect">
            <a:avLst/>
          </a:prstGeom>
        </p:spPr>
      </p:pic>
      <p:sp>
        <p:nvSpPr>
          <p:cNvPr id="6" name="Footer Placeholder 4">
            <a:extLst>
              <a:ext uri="{FF2B5EF4-FFF2-40B4-BE49-F238E27FC236}">
                <a16:creationId xmlns:a16="http://schemas.microsoft.com/office/drawing/2014/main" id="{76779DBC-6D4A-BDC7-C66C-504BCD4FCA1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29393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0FAF-A300-1628-DC2D-5F327375C3DD}"/>
              </a:ext>
            </a:extLst>
          </p:cNvPr>
          <p:cNvSpPr>
            <a:spLocks noGrp="1"/>
          </p:cNvSpPr>
          <p:nvPr>
            <p:ph type="title"/>
          </p:nvPr>
        </p:nvSpPr>
        <p:spPr/>
        <p:txBody>
          <a:bodyPr/>
          <a:lstStyle/>
          <a:p>
            <a:r>
              <a:rPr lang="en-US" dirty="0"/>
              <a:t>And new ways of exploiting models are discovered daily </a:t>
            </a:r>
          </a:p>
        </p:txBody>
      </p:sp>
      <p:pic>
        <p:nvPicPr>
          <p:cNvPr id="4" name="Picture 3">
            <a:extLst>
              <a:ext uri="{FF2B5EF4-FFF2-40B4-BE49-F238E27FC236}">
                <a16:creationId xmlns:a16="http://schemas.microsoft.com/office/drawing/2014/main" id="{B60E7927-A3E4-ECD9-2BC9-0AF8E4092209}"/>
              </a:ext>
            </a:extLst>
          </p:cNvPr>
          <p:cNvPicPr>
            <a:picLocks noChangeAspect="1"/>
          </p:cNvPicPr>
          <p:nvPr/>
        </p:nvPicPr>
        <p:blipFill>
          <a:blip r:embed="rId2" cstate="hqprint">
            <a:extLst>
              <a:ext uri="{28A0092B-C50C-407E-A947-70E740481C1C}">
                <a14:useLocalDpi xmlns:a14="http://schemas.microsoft.com/office/drawing/2010/main"/>
              </a:ext>
            </a:extLst>
          </a:blip>
          <a:srcRect l="-314"/>
          <a:stretch/>
        </p:blipFill>
        <p:spPr>
          <a:xfrm>
            <a:off x="-19679" y="1224643"/>
            <a:ext cx="4108631" cy="259504"/>
          </a:xfrm>
          <a:prstGeom prst="rect">
            <a:avLst/>
          </a:prstGeom>
        </p:spPr>
      </p:pic>
      <p:pic>
        <p:nvPicPr>
          <p:cNvPr id="5" name="Picture 4">
            <a:extLst>
              <a:ext uri="{FF2B5EF4-FFF2-40B4-BE49-F238E27FC236}">
                <a16:creationId xmlns:a16="http://schemas.microsoft.com/office/drawing/2014/main" id="{27A3E43E-4D76-A6FF-B7F3-083790F527D9}"/>
              </a:ext>
            </a:extLst>
          </p:cNvPr>
          <p:cNvPicPr>
            <a:picLocks noChangeAspect="1"/>
          </p:cNvPicPr>
          <p:nvPr/>
        </p:nvPicPr>
        <p:blipFill>
          <a:blip r:embed="rId3"/>
          <a:stretch>
            <a:fillRect/>
          </a:stretch>
        </p:blipFill>
        <p:spPr>
          <a:xfrm>
            <a:off x="2496910" y="1568223"/>
            <a:ext cx="3442608" cy="358957"/>
          </a:xfrm>
          <a:prstGeom prst="rect">
            <a:avLst/>
          </a:prstGeom>
        </p:spPr>
      </p:pic>
      <p:pic>
        <p:nvPicPr>
          <p:cNvPr id="6" name="Picture 5">
            <a:extLst>
              <a:ext uri="{FF2B5EF4-FFF2-40B4-BE49-F238E27FC236}">
                <a16:creationId xmlns:a16="http://schemas.microsoft.com/office/drawing/2014/main" id="{97463E04-616C-C769-ABFB-F241CC0A4C02}"/>
              </a:ext>
            </a:extLst>
          </p:cNvPr>
          <p:cNvPicPr>
            <a:picLocks noChangeAspect="1"/>
          </p:cNvPicPr>
          <p:nvPr/>
        </p:nvPicPr>
        <p:blipFill>
          <a:blip r:embed="rId4"/>
          <a:stretch>
            <a:fillRect/>
          </a:stretch>
        </p:blipFill>
        <p:spPr>
          <a:xfrm>
            <a:off x="5042808" y="2071688"/>
            <a:ext cx="4188279" cy="358957"/>
          </a:xfrm>
          <a:prstGeom prst="rect">
            <a:avLst/>
          </a:prstGeom>
        </p:spPr>
      </p:pic>
      <p:pic>
        <p:nvPicPr>
          <p:cNvPr id="7" name="Picture 6">
            <a:extLst>
              <a:ext uri="{FF2B5EF4-FFF2-40B4-BE49-F238E27FC236}">
                <a16:creationId xmlns:a16="http://schemas.microsoft.com/office/drawing/2014/main" id="{16E1F4F5-280D-ECA6-3972-A5E4E66BC1CF}"/>
              </a:ext>
            </a:extLst>
          </p:cNvPr>
          <p:cNvPicPr>
            <a:picLocks noChangeAspect="1"/>
          </p:cNvPicPr>
          <p:nvPr/>
        </p:nvPicPr>
        <p:blipFill>
          <a:blip r:embed="rId5"/>
          <a:stretch>
            <a:fillRect/>
          </a:stretch>
        </p:blipFill>
        <p:spPr>
          <a:xfrm>
            <a:off x="7080478" y="2561545"/>
            <a:ext cx="5106761" cy="358957"/>
          </a:xfrm>
          <a:prstGeom prst="rect">
            <a:avLst/>
          </a:prstGeom>
        </p:spPr>
      </p:pic>
      <p:cxnSp>
        <p:nvCxnSpPr>
          <p:cNvPr id="8" name="Straight Arrow Connector 7">
            <a:extLst>
              <a:ext uri="{FF2B5EF4-FFF2-40B4-BE49-F238E27FC236}">
                <a16:creationId xmlns:a16="http://schemas.microsoft.com/office/drawing/2014/main" id="{3BF1793B-EDCA-FF0C-B68D-1D9CB8320156}"/>
              </a:ext>
            </a:extLst>
          </p:cNvPr>
          <p:cNvCxnSpPr/>
          <p:nvPr/>
        </p:nvCxnSpPr>
        <p:spPr>
          <a:xfrm>
            <a:off x="610961" y="1522639"/>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0F19D8-9AD0-4F21-408C-4C53FFAC951B}"/>
              </a:ext>
            </a:extLst>
          </p:cNvPr>
          <p:cNvCxnSpPr>
            <a:cxnSpLocks/>
          </p:cNvCxnSpPr>
          <p:nvPr/>
        </p:nvCxnSpPr>
        <p:spPr>
          <a:xfrm>
            <a:off x="3046639" y="1862818"/>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B144899-6474-DC74-F904-D95BE7124B3A}"/>
              </a:ext>
            </a:extLst>
          </p:cNvPr>
          <p:cNvCxnSpPr>
            <a:cxnSpLocks/>
          </p:cNvCxnSpPr>
          <p:nvPr/>
        </p:nvCxnSpPr>
        <p:spPr>
          <a:xfrm>
            <a:off x="5631997" y="2434317"/>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910579-82B4-D181-C180-94CE23E4EB51}"/>
              </a:ext>
            </a:extLst>
          </p:cNvPr>
          <p:cNvCxnSpPr>
            <a:cxnSpLocks/>
          </p:cNvCxnSpPr>
          <p:nvPr/>
        </p:nvCxnSpPr>
        <p:spPr>
          <a:xfrm>
            <a:off x="8353425" y="2828924"/>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A building with neon lights&#10;&#10;Description automatically generated">
            <a:extLst>
              <a:ext uri="{FF2B5EF4-FFF2-40B4-BE49-F238E27FC236}">
                <a16:creationId xmlns:a16="http://schemas.microsoft.com/office/drawing/2014/main" id="{1997CA5B-194C-521D-0A5F-845CB0DE41E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6136" y="2228850"/>
            <a:ext cx="2291443" cy="2291443"/>
          </a:xfrm>
          <a:prstGeom prst="rect">
            <a:avLst/>
          </a:prstGeom>
        </p:spPr>
      </p:pic>
      <p:pic>
        <p:nvPicPr>
          <p:cNvPr id="13" name="Picture 12" descr="A person lying on the ground in front of a fast food restaurant&#10;&#10;Description automatically generated">
            <a:extLst>
              <a:ext uri="{FF2B5EF4-FFF2-40B4-BE49-F238E27FC236}">
                <a16:creationId xmlns:a16="http://schemas.microsoft.com/office/drawing/2014/main" id="{4611EB91-1BEA-F0AC-78C7-380C8DC70E1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69029" y="2650671"/>
            <a:ext cx="2291443" cy="2291443"/>
          </a:xfrm>
          <a:prstGeom prst="rect">
            <a:avLst/>
          </a:prstGeom>
        </p:spPr>
      </p:pic>
      <p:pic>
        <p:nvPicPr>
          <p:cNvPr id="14" name="Picture 13" descr="A person lying on the ground next to a dog in front of a fast food restaurant&#10;&#10;Description automatically generated">
            <a:extLst>
              <a:ext uri="{FF2B5EF4-FFF2-40B4-BE49-F238E27FC236}">
                <a16:creationId xmlns:a16="http://schemas.microsoft.com/office/drawing/2014/main" id="{6FA3E20D-C975-B60E-801D-2611274AF58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052707" y="3222171"/>
            <a:ext cx="3543300" cy="3475265"/>
          </a:xfrm>
          <a:prstGeom prst="rect">
            <a:avLst/>
          </a:prstGeom>
        </p:spPr>
      </p:pic>
      <p:pic>
        <p:nvPicPr>
          <p:cNvPr id="15" name="Picture 14" descr="A person lying on the ground next to a building with a dog&#10;&#10;Description automatically generated">
            <a:extLst>
              <a:ext uri="{FF2B5EF4-FFF2-40B4-BE49-F238E27FC236}">
                <a16:creationId xmlns:a16="http://schemas.microsoft.com/office/drawing/2014/main" id="{5F596265-3BFD-0875-6D35-F4A6FCAE7B3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045528" y="3154136"/>
            <a:ext cx="2291443" cy="2291443"/>
          </a:xfrm>
          <a:prstGeom prst="rect">
            <a:avLst/>
          </a:prstGeom>
        </p:spPr>
      </p:pic>
      <p:sp>
        <p:nvSpPr>
          <p:cNvPr id="16" name="Footer Placeholder 4">
            <a:extLst>
              <a:ext uri="{FF2B5EF4-FFF2-40B4-BE49-F238E27FC236}">
                <a16:creationId xmlns:a16="http://schemas.microsoft.com/office/drawing/2014/main" id="{C398CAB2-345F-175D-183F-EFAA51D3CF9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64842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E1F4-DC66-F7D4-B158-3853F29B63B4}"/>
              </a:ext>
            </a:extLst>
          </p:cNvPr>
          <p:cNvSpPr>
            <a:spLocks noGrp="1"/>
          </p:cNvSpPr>
          <p:nvPr>
            <p:ph type="title"/>
          </p:nvPr>
        </p:nvSpPr>
        <p:spPr/>
        <p:txBody>
          <a:bodyPr/>
          <a:lstStyle/>
          <a:p>
            <a:r>
              <a:rPr lang="en-US" dirty="0"/>
              <a:t>”Correct” system behavior isn’t always clear</a:t>
            </a:r>
          </a:p>
        </p:txBody>
      </p:sp>
      <p:pic>
        <p:nvPicPr>
          <p:cNvPr id="4" name="Picture 3">
            <a:extLst>
              <a:ext uri="{FF2B5EF4-FFF2-40B4-BE49-F238E27FC236}">
                <a16:creationId xmlns:a16="http://schemas.microsoft.com/office/drawing/2014/main" id="{209096ED-450D-6BB2-E0F3-97A31B54DB32}"/>
              </a:ext>
            </a:extLst>
          </p:cNvPr>
          <p:cNvPicPr>
            <a:picLocks noChangeAspect="1"/>
          </p:cNvPicPr>
          <p:nvPr/>
        </p:nvPicPr>
        <p:blipFill>
          <a:blip r:embed="rId2"/>
          <a:stretch>
            <a:fillRect/>
          </a:stretch>
        </p:blipFill>
        <p:spPr>
          <a:xfrm>
            <a:off x="467544" y="1555443"/>
            <a:ext cx="5154167" cy="1520480"/>
          </a:xfrm>
          <a:prstGeom prst="rect">
            <a:avLst/>
          </a:prstGeom>
          <a:noFill/>
          <a:ln>
            <a:solidFill>
              <a:schemeClr val="accent1"/>
            </a:solidFill>
          </a:ln>
        </p:spPr>
      </p:pic>
      <p:pic>
        <p:nvPicPr>
          <p:cNvPr id="5" name="Picture 4">
            <a:extLst>
              <a:ext uri="{FF2B5EF4-FFF2-40B4-BE49-F238E27FC236}">
                <a16:creationId xmlns:a16="http://schemas.microsoft.com/office/drawing/2014/main" id="{240658D7-3877-DF4F-B2D7-18EA34C6CB7C}"/>
              </a:ext>
            </a:extLst>
          </p:cNvPr>
          <p:cNvPicPr>
            <a:picLocks noChangeAspect="1"/>
          </p:cNvPicPr>
          <p:nvPr/>
        </p:nvPicPr>
        <p:blipFill>
          <a:blip r:embed="rId3"/>
          <a:stretch>
            <a:fillRect/>
          </a:stretch>
        </p:blipFill>
        <p:spPr>
          <a:xfrm>
            <a:off x="438586" y="3594913"/>
            <a:ext cx="5212082" cy="2606040"/>
          </a:xfrm>
          <a:prstGeom prst="rect">
            <a:avLst/>
          </a:prstGeom>
          <a:noFill/>
          <a:ln>
            <a:solidFill>
              <a:schemeClr val="accent1"/>
            </a:solidFill>
          </a:ln>
        </p:spPr>
      </p:pic>
      <p:pic>
        <p:nvPicPr>
          <p:cNvPr id="6" name="Picture 5">
            <a:extLst>
              <a:ext uri="{FF2B5EF4-FFF2-40B4-BE49-F238E27FC236}">
                <a16:creationId xmlns:a16="http://schemas.microsoft.com/office/drawing/2014/main" id="{24FC8487-1AC6-D2FE-2BD6-3CBB23711438}"/>
              </a:ext>
            </a:extLst>
          </p:cNvPr>
          <p:cNvPicPr>
            <a:picLocks noChangeAspect="1"/>
          </p:cNvPicPr>
          <p:nvPr/>
        </p:nvPicPr>
        <p:blipFill>
          <a:blip r:embed="rId4"/>
          <a:stretch>
            <a:fillRect/>
          </a:stretch>
        </p:blipFill>
        <p:spPr>
          <a:xfrm>
            <a:off x="6096000" y="3008746"/>
            <a:ext cx="5390061" cy="934693"/>
          </a:xfrm>
          <a:prstGeom prst="rect">
            <a:avLst/>
          </a:prstGeom>
          <a:ln>
            <a:solidFill>
              <a:schemeClr val="accent1"/>
            </a:solidFill>
          </a:ln>
        </p:spPr>
      </p:pic>
      <p:sp>
        <p:nvSpPr>
          <p:cNvPr id="7" name="TextBox 6">
            <a:extLst>
              <a:ext uri="{FF2B5EF4-FFF2-40B4-BE49-F238E27FC236}">
                <a16:creationId xmlns:a16="http://schemas.microsoft.com/office/drawing/2014/main" id="{314F003C-5A9E-9458-635C-AAC06ED7AC16}"/>
              </a:ext>
            </a:extLst>
          </p:cNvPr>
          <p:cNvSpPr txBox="1"/>
          <p:nvPr/>
        </p:nvSpPr>
        <p:spPr>
          <a:xfrm>
            <a:off x="467544" y="1253913"/>
            <a:ext cx="914400" cy="410192"/>
          </a:xfrm>
          <a:prstGeom prst="rect">
            <a:avLst/>
          </a:prstGeom>
          <a:noFill/>
        </p:spPr>
        <p:txBody>
          <a:bodyPr wrap="none" lIns="0" tIns="0" rIns="0" bIns="0" rtlCol="0">
            <a:noAutofit/>
          </a:bodyPr>
          <a:lstStyle/>
          <a:p>
            <a:pPr algn="l" defTabSz="228600">
              <a:spcAft>
                <a:spcPts val="1200"/>
              </a:spcAft>
            </a:pPr>
            <a:r>
              <a:rPr lang="en-US" noProof="0" dirty="0"/>
              <a:t>“Punt”</a:t>
            </a:r>
          </a:p>
        </p:txBody>
      </p:sp>
      <p:sp>
        <p:nvSpPr>
          <p:cNvPr id="8" name="TextBox 7">
            <a:extLst>
              <a:ext uri="{FF2B5EF4-FFF2-40B4-BE49-F238E27FC236}">
                <a16:creationId xmlns:a16="http://schemas.microsoft.com/office/drawing/2014/main" id="{02959516-63C2-7DE6-9913-0F72C9AEF12D}"/>
              </a:ext>
            </a:extLst>
          </p:cNvPr>
          <p:cNvSpPr txBox="1"/>
          <p:nvPr/>
        </p:nvSpPr>
        <p:spPr>
          <a:xfrm>
            <a:off x="438586" y="3270997"/>
            <a:ext cx="914400" cy="410192"/>
          </a:xfrm>
          <a:prstGeom prst="rect">
            <a:avLst/>
          </a:prstGeom>
          <a:noFill/>
        </p:spPr>
        <p:txBody>
          <a:bodyPr wrap="none" lIns="0" tIns="0" rIns="0" bIns="0" rtlCol="0">
            <a:noAutofit/>
          </a:bodyPr>
          <a:lstStyle/>
          <a:p>
            <a:pPr algn="l" defTabSz="228600">
              <a:spcAft>
                <a:spcPts val="1200"/>
              </a:spcAft>
            </a:pPr>
            <a:r>
              <a:rPr lang="en-US" noProof="0" dirty="0"/>
              <a:t>Creativity/“Guess”</a:t>
            </a:r>
          </a:p>
        </p:txBody>
      </p:sp>
      <p:sp>
        <p:nvSpPr>
          <p:cNvPr id="9" name="TextBox 8">
            <a:extLst>
              <a:ext uri="{FF2B5EF4-FFF2-40B4-BE49-F238E27FC236}">
                <a16:creationId xmlns:a16="http://schemas.microsoft.com/office/drawing/2014/main" id="{DCB208CF-3E36-AFA3-F8C4-9670E459ED3C}"/>
              </a:ext>
            </a:extLst>
          </p:cNvPr>
          <p:cNvSpPr txBox="1"/>
          <p:nvPr/>
        </p:nvSpPr>
        <p:spPr>
          <a:xfrm>
            <a:off x="6056122" y="2665731"/>
            <a:ext cx="914400" cy="410192"/>
          </a:xfrm>
          <a:prstGeom prst="rect">
            <a:avLst/>
          </a:prstGeom>
          <a:noFill/>
        </p:spPr>
        <p:txBody>
          <a:bodyPr wrap="none" lIns="0" tIns="0" rIns="0" bIns="0" rtlCol="0">
            <a:noAutofit/>
          </a:bodyPr>
          <a:lstStyle/>
          <a:p>
            <a:pPr algn="l" defTabSz="228600">
              <a:spcAft>
                <a:spcPts val="1200"/>
              </a:spcAft>
            </a:pPr>
            <a:r>
              <a:rPr lang="en-US" noProof="0" dirty="0"/>
              <a:t>User Education to improve prompt skills</a:t>
            </a:r>
          </a:p>
        </p:txBody>
      </p:sp>
      <p:sp>
        <p:nvSpPr>
          <p:cNvPr id="10" name="Footer Placeholder 4">
            <a:extLst>
              <a:ext uri="{FF2B5EF4-FFF2-40B4-BE49-F238E27FC236}">
                <a16:creationId xmlns:a16="http://schemas.microsoft.com/office/drawing/2014/main" id="{E400FFC3-A642-4A0D-7786-C88B04C6929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254900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0C35-DBF2-8DD5-8C99-03A644063277}"/>
              </a:ext>
            </a:extLst>
          </p:cNvPr>
          <p:cNvSpPr>
            <a:spLocks noGrp="1"/>
          </p:cNvSpPr>
          <p:nvPr>
            <p:ph type="title"/>
          </p:nvPr>
        </p:nvSpPr>
        <p:spPr/>
        <p:txBody>
          <a:bodyPr>
            <a:normAutofit/>
          </a:bodyPr>
          <a:lstStyle/>
          <a:p>
            <a:r>
              <a:rPr lang="en-US" sz="5000" dirty="0"/>
              <a:t>As a business leader you need to understand risk to your organization</a:t>
            </a:r>
          </a:p>
        </p:txBody>
      </p:sp>
      <p:sp>
        <p:nvSpPr>
          <p:cNvPr id="3" name="Text Placeholder 2">
            <a:extLst>
              <a:ext uri="{FF2B5EF4-FFF2-40B4-BE49-F238E27FC236}">
                <a16:creationId xmlns:a16="http://schemas.microsoft.com/office/drawing/2014/main" id="{BE727BF2-D22D-AE73-830E-BE6B28674C3C}"/>
              </a:ext>
            </a:extLst>
          </p:cNvPr>
          <p:cNvSpPr>
            <a:spLocks noGrp="1"/>
          </p:cNvSpPr>
          <p:nvPr>
            <p:ph type="body" idx="1"/>
          </p:nvPr>
        </p:nvSpPr>
        <p:spPr/>
        <p:txBody>
          <a:bodyPr/>
          <a:lstStyle/>
          <a:p>
            <a:endParaRPr lang="en-US"/>
          </a:p>
        </p:txBody>
      </p:sp>
      <p:sp>
        <p:nvSpPr>
          <p:cNvPr id="4" name="Footer Placeholder 4">
            <a:extLst>
              <a:ext uri="{FF2B5EF4-FFF2-40B4-BE49-F238E27FC236}">
                <a16:creationId xmlns:a16="http://schemas.microsoft.com/office/drawing/2014/main" id="{23F8AE39-788D-73D5-CEEC-09EBB098028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51526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001A-2338-6BBC-56F8-7B7461A9573A}"/>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6A09F86F-9455-AE59-0B33-0B57D7456DC3}"/>
              </a:ext>
            </a:extLst>
          </p:cNvPr>
          <p:cNvSpPr txBox="1"/>
          <p:nvPr/>
        </p:nvSpPr>
        <p:spPr>
          <a:xfrm>
            <a:off x="5260063" y="2589291"/>
            <a:ext cx="2706986" cy="1015663"/>
          </a:xfrm>
          <a:prstGeom prst="rect">
            <a:avLst/>
          </a:prstGeom>
          <a:noFill/>
        </p:spPr>
        <p:txBody>
          <a:bodyPr wrap="square" rtlCol="0">
            <a:spAutoFit/>
          </a:bodyPr>
          <a:lstStyle/>
          <a:p>
            <a:pPr algn="ctr"/>
            <a:r>
              <a:rPr lang="en-US" sz="6000" dirty="0">
                <a:solidFill>
                  <a:schemeClr val="accent1"/>
                </a:solidFill>
                <a:latin typeface="Arial" panose="020B0604020202020204" pitchFamily="34" charset="0"/>
                <a:cs typeface="Arial" panose="020B0604020202020204" pitchFamily="34" charset="0"/>
              </a:rPr>
              <a:t>95%</a:t>
            </a:r>
          </a:p>
        </p:txBody>
      </p:sp>
      <p:sp>
        <p:nvSpPr>
          <p:cNvPr id="4" name="TextBox 3">
            <a:extLst>
              <a:ext uri="{FF2B5EF4-FFF2-40B4-BE49-F238E27FC236}">
                <a16:creationId xmlns:a16="http://schemas.microsoft.com/office/drawing/2014/main" id="{60475B73-A197-8ADF-71F4-3B227F232F71}"/>
              </a:ext>
            </a:extLst>
          </p:cNvPr>
          <p:cNvSpPr txBox="1"/>
          <p:nvPr/>
        </p:nvSpPr>
        <p:spPr>
          <a:xfrm>
            <a:off x="4291342" y="3720973"/>
            <a:ext cx="4644427" cy="923330"/>
          </a:xfrm>
          <a:prstGeom prst="rect">
            <a:avLst/>
          </a:prstGeom>
          <a:noFill/>
        </p:spPr>
        <p:txBody>
          <a:bodyPr wrap="square" rtlCol="0">
            <a:spAutoFit/>
          </a:bodyPr>
          <a:lstStyle/>
          <a:p>
            <a:pPr algn="ctr"/>
            <a:r>
              <a:rPr lang="en-US" b="1" i="0" u="none" strike="noStrike" dirty="0">
                <a:solidFill>
                  <a:schemeClr val="accent1"/>
                </a:solidFill>
                <a:effectLst/>
                <a:latin typeface="Arial" panose="020B0604020202020204" pitchFamily="34" charset="0"/>
                <a:cs typeface="Arial" panose="020B0604020202020204" pitchFamily="34" charset="0"/>
              </a:rPr>
              <a:t>of C-suite leaders planning to increase their organization’s spending on Gen AI</a:t>
            </a:r>
            <a:endParaRPr lang="en-US" dirty="0">
              <a:solidFill>
                <a:schemeClr val="accent1"/>
              </a:solidFill>
              <a:latin typeface="Arial" panose="020B0604020202020204" pitchFamily="34" charset="0"/>
              <a:cs typeface="Arial" panose="020B0604020202020204" pitchFamily="34" charset="0"/>
            </a:endParaRPr>
          </a:p>
          <a:p>
            <a:pPr algn="ctr"/>
            <a:endParaRPr lang="en-US" dirty="0">
              <a:solidFill>
                <a:schemeClr val="accent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A88BEDEA-BF6C-6ADA-97D0-F9C4DD5091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24158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6DE7-AE24-8E2B-610B-286F12F4168E}"/>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40E6BA9C-5833-6E37-E59A-536796366D1E}"/>
              </a:ext>
            </a:extLst>
          </p:cNvPr>
          <p:cNvSpPr txBox="1"/>
          <p:nvPr/>
        </p:nvSpPr>
        <p:spPr>
          <a:xfrm>
            <a:off x="2499360" y="2127505"/>
            <a:ext cx="914400" cy="914400"/>
          </a:xfrm>
          <a:prstGeom prst="rect">
            <a:avLst/>
          </a:prstGeom>
          <a:noFill/>
        </p:spPr>
        <p:txBody>
          <a:bodyPr wrap="none" lIns="0" tIns="0" rIns="0" bIns="0" rtlCol="0" anchor="ctr">
            <a:noAutofit/>
          </a:bodyPr>
          <a:lstStyle/>
          <a:p>
            <a:pPr algn="ctr" defTabSz="228600">
              <a:spcAft>
                <a:spcPts val="1200"/>
              </a:spcAft>
            </a:pPr>
            <a:r>
              <a:rPr lang="en-US" sz="8000" noProof="0" dirty="0">
                <a:solidFill>
                  <a:schemeClr val="accent1"/>
                </a:solidFill>
              </a:rPr>
              <a:t>33%</a:t>
            </a:r>
          </a:p>
        </p:txBody>
      </p:sp>
      <p:sp>
        <p:nvSpPr>
          <p:cNvPr id="4" name="TextBox 3">
            <a:extLst>
              <a:ext uri="{FF2B5EF4-FFF2-40B4-BE49-F238E27FC236}">
                <a16:creationId xmlns:a16="http://schemas.microsoft.com/office/drawing/2014/main" id="{9DFCD49A-AB1D-D277-75F7-4A6A97E96E0E}"/>
              </a:ext>
            </a:extLst>
          </p:cNvPr>
          <p:cNvSpPr txBox="1"/>
          <p:nvPr/>
        </p:nvSpPr>
        <p:spPr>
          <a:xfrm>
            <a:off x="865632" y="3730754"/>
            <a:ext cx="4181856" cy="865632"/>
          </a:xfrm>
          <a:prstGeom prst="rect">
            <a:avLst/>
          </a:prstGeom>
          <a:noFill/>
        </p:spPr>
        <p:txBody>
          <a:bodyPr wrap="square" lIns="0" tIns="0" rIns="0" bIns="0" rtlCol="0">
            <a:noAutofit/>
          </a:bodyPr>
          <a:lstStyle/>
          <a:p>
            <a:pPr algn="ctr" defTabSz="228600">
              <a:spcAft>
                <a:spcPts val="1200"/>
              </a:spcAft>
            </a:pPr>
            <a:r>
              <a:rPr lang="en-US" noProof="0" dirty="0"/>
              <a:t>Of AI projects will be abandoned after POC</a:t>
            </a:r>
          </a:p>
        </p:txBody>
      </p:sp>
      <p:sp>
        <p:nvSpPr>
          <p:cNvPr id="5" name="TextBox 4">
            <a:extLst>
              <a:ext uri="{FF2B5EF4-FFF2-40B4-BE49-F238E27FC236}">
                <a16:creationId xmlns:a16="http://schemas.microsoft.com/office/drawing/2014/main" id="{AF03652A-BA10-F9FB-1240-FD1165A9CA7A}"/>
              </a:ext>
            </a:extLst>
          </p:cNvPr>
          <p:cNvSpPr txBox="1"/>
          <p:nvPr/>
        </p:nvSpPr>
        <p:spPr>
          <a:xfrm>
            <a:off x="6095999" y="3730754"/>
            <a:ext cx="4181855" cy="865632"/>
          </a:xfrm>
          <a:prstGeom prst="rect">
            <a:avLst/>
          </a:prstGeom>
          <a:noFill/>
        </p:spPr>
        <p:txBody>
          <a:bodyPr wrap="square" lIns="0" tIns="0" rIns="0" bIns="0" rtlCol="0">
            <a:noAutofit/>
          </a:bodyPr>
          <a:lstStyle/>
          <a:p>
            <a:pPr algn="ctr" defTabSz="228600">
              <a:spcAft>
                <a:spcPts val="1200"/>
              </a:spcAft>
            </a:pPr>
            <a:r>
              <a:rPr lang="en-US" noProof="0" dirty="0"/>
              <a:t>Of AI projects fail</a:t>
            </a:r>
          </a:p>
        </p:txBody>
      </p:sp>
      <p:sp>
        <p:nvSpPr>
          <p:cNvPr id="6" name="TextBox 5">
            <a:extLst>
              <a:ext uri="{FF2B5EF4-FFF2-40B4-BE49-F238E27FC236}">
                <a16:creationId xmlns:a16="http://schemas.microsoft.com/office/drawing/2014/main" id="{E132D4D6-40AE-6B9F-10B0-A41C25506083}"/>
              </a:ext>
            </a:extLst>
          </p:cNvPr>
          <p:cNvSpPr txBox="1"/>
          <p:nvPr/>
        </p:nvSpPr>
        <p:spPr>
          <a:xfrm>
            <a:off x="7729728" y="2127505"/>
            <a:ext cx="914400" cy="914400"/>
          </a:xfrm>
          <a:prstGeom prst="rect">
            <a:avLst/>
          </a:prstGeom>
          <a:noFill/>
        </p:spPr>
        <p:txBody>
          <a:bodyPr wrap="none" lIns="0" tIns="0" rIns="0" bIns="0" rtlCol="0" anchor="ctr">
            <a:noAutofit/>
          </a:bodyPr>
          <a:lstStyle/>
          <a:p>
            <a:pPr algn="ctr" defTabSz="228600">
              <a:spcAft>
                <a:spcPts val="1200"/>
              </a:spcAft>
            </a:pPr>
            <a:r>
              <a:rPr lang="en-US" sz="8000" dirty="0">
                <a:solidFill>
                  <a:schemeClr val="accent1"/>
                </a:solidFill>
              </a:rPr>
              <a:t>80</a:t>
            </a:r>
            <a:r>
              <a:rPr lang="en-US" sz="8000" noProof="0" dirty="0">
                <a:solidFill>
                  <a:schemeClr val="accent1"/>
                </a:solidFill>
              </a:rPr>
              <a:t>%</a:t>
            </a:r>
          </a:p>
        </p:txBody>
      </p:sp>
      <p:cxnSp>
        <p:nvCxnSpPr>
          <p:cNvPr id="7" name="Straight Connector 6">
            <a:extLst>
              <a:ext uri="{FF2B5EF4-FFF2-40B4-BE49-F238E27FC236}">
                <a16:creationId xmlns:a16="http://schemas.microsoft.com/office/drawing/2014/main" id="{A04058BB-5846-8B10-CE98-4B5C5F6C6861}"/>
              </a:ext>
            </a:extLst>
          </p:cNvPr>
          <p:cNvCxnSpPr>
            <a:cxnSpLocks/>
          </p:cNvCxnSpPr>
          <p:nvPr/>
        </p:nvCxnSpPr>
        <p:spPr>
          <a:xfrm>
            <a:off x="865632" y="3429000"/>
            <a:ext cx="41818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65317E-1D6D-C948-8C49-FF1B70B1660F}"/>
              </a:ext>
            </a:extLst>
          </p:cNvPr>
          <p:cNvCxnSpPr>
            <a:cxnSpLocks/>
          </p:cNvCxnSpPr>
          <p:nvPr/>
        </p:nvCxnSpPr>
        <p:spPr>
          <a:xfrm>
            <a:off x="6096000" y="3429000"/>
            <a:ext cx="41818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219DA5-EA48-91B4-3129-BD790F862FA8}"/>
              </a:ext>
            </a:extLst>
          </p:cNvPr>
          <p:cNvSpPr txBox="1"/>
          <p:nvPr/>
        </p:nvSpPr>
        <p:spPr>
          <a:xfrm>
            <a:off x="10891320" y="6219731"/>
            <a:ext cx="620683" cy="338554"/>
          </a:xfrm>
          <a:prstGeom prst="rect">
            <a:avLst/>
          </a:prstGeom>
          <a:noFill/>
        </p:spPr>
        <p:txBody>
          <a:bodyPr wrap="none" rtlCol="0">
            <a:spAutoFit/>
          </a:bodyPr>
          <a:lstStyle/>
          <a:p>
            <a:r>
              <a:rPr lang="en-US" sz="800" dirty="0"/>
              <a:t>Gartner</a:t>
            </a:r>
          </a:p>
          <a:p>
            <a:r>
              <a:rPr lang="en-US" sz="800" dirty="0"/>
              <a:t>Rand Corp</a:t>
            </a:r>
          </a:p>
        </p:txBody>
      </p:sp>
      <p:sp>
        <p:nvSpPr>
          <p:cNvPr id="12" name="Footer Placeholder 4">
            <a:extLst>
              <a:ext uri="{FF2B5EF4-FFF2-40B4-BE49-F238E27FC236}">
                <a16:creationId xmlns:a16="http://schemas.microsoft.com/office/drawing/2014/main" id="{8ED9EA50-9661-C480-2521-FC7782BBE2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85997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4C8-F3E1-BC31-37D3-BDF09CD92C5B}"/>
              </a:ext>
            </a:extLst>
          </p:cNvPr>
          <p:cNvSpPr>
            <a:spLocks noGrp="1"/>
          </p:cNvSpPr>
          <p:nvPr>
            <p:ph type="title"/>
          </p:nvPr>
        </p:nvSpPr>
        <p:spPr>
          <a:xfrm>
            <a:off x="382580" y="2354655"/>
            <a:ext cx="5267614" cy="990600"/>
          </a:xfrm>
        </p:spPr>
        <p:txBody>
          <a:bodyPr>
            <a:normAutofit/>
          </a:bodyPr>
          <a:lstStyle/>
          <a:p>
            <a:r>
              <a:rPr lang="en-US" dirty="0"/>
              <a:t>The AI Stack</a:t>
            </a:r>
            <a:br>
              <a:rPr lang="en-US" dirty="0"/>
            </a:br>
            <a:r>
              <a:rPr lang="en-US" sz="1800" dirty="0">
                <a:solidFill>
                  <a:schemeClr val="accent1"/>
                </a:solidFill>
              </a:rPr>
              <a:t>You have to make many choices in this ecosystem.</a:t>
            </a:r>
          </a:p>
        </p:txBody>
      </p:sp>
      <p:sp>
        <p:nvSpPr>
          <p:cNvPr id="4" name="Rectangle 3">
            <a:extLst>
              <a:ext uri="{FF2B5EF4-FFF2-40B4-BE49-F238E27FC236}">
                <a16:creationId xmlns:a16="http://schemas.microsoft.com/office/drawing/2014/main" id="{5D54D3DC-A127-8CC1-0C93-2A3ED2105468}"/>
              </a:ext>
            </a:extLst>
          </p:cNvPr>
          <p:cNvSpPr/>
          <p:nvPr/>
        </p:nvSpPr>
        <p:spPr>
          <a:xfrm>
            <a:off x="5992557" y="5777732"/>
            <a:ext cx="5976257" cy="378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Computer Hardware</a:t>
            </a:r>
          </a:p>
          <a:p>
            <a:pPr algn="ctr"/>
            <a:r>
              <a:rPr lang="en-US" sz="1200" dirty="0"/>
              <a:t>GPUs TPUs to accelerate training and inference of these models</a:t>
            </a:r>
          </a:p>
        </p:txBody>
      </p:sp>
      <p:sp>
        <p:nvSpPr>
          <p:cNvPr id="5" name="Rectangle 4">
            <a:extLst>
              <a:ext uri="{FF2B5EF4-FFF2-40B4-BE49-F238E27FC236}">
                <a16:creationId xmlns:a16="http://schemas.microsoft.com/office/drawing/2014/main" id="{C9215F0F-60AB-8697-75C6-34A0E5627694}"/>
              </a:ext>
            </a:extLst>
          </p:cNvPr>
          <p:cNvSpPr/>
          <p:nvPr/>
        </p:nvSpPr>
        <p:spPr>
          <a:xfrm>
            <a:off x="5992557" y="5124841"/>
            <a:ext cx="5976257" cy="4244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200" dirty="0"/>
              <a:t>Computer hardware exposed to developers in a cloud provider</a:t>
            </a:r>
          </a:p>
        </p:txBody>
      </p:sp>
      <p:sp>
        <p:nvSpPr>
          <p:cNvPr id="6" name="Rectangle 5">
            <a:extLst>
              <a:ext uri="{FF2B5EF4-FFF2-40B4-BE49-F238E27FC236}">
                <a16:creationId xmlns:a16="http://schemas.microsoft.com/office/drawing/2014/main" id="{24F01769-4B8A-B96B-1393-0C96BE356289}"/>
              </a:ext>
            </a:extLst>
          </p:cNvPr>
          <p:cNvSpPr/>
          <p:nvPr/>
        </p:nvSpPr>
        <p:spPr>
          <a:xfrm>
            <a:off x="8147927" y="2033157"/>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models</a:t>
            </a:r>
          </a:p>
          <a:p>
            <a:pPr algn="ctr"/>
            <a:r>
              <a:rPr lang="en-US" sz="1200" dirty="0"/>
              <a:t>ChatGPT 01</a:t>
            </a:r>
          </a:p>
        </p:txBody>
      </p:sp>
      <p:sp>
        <p:nvSpPr>
          <p:cNvPr id="7" name="Rectangle 6">
            <a:extLst>
              <a:ext uri="{FF2B5EF4-FFF2-40B4-BE49-F238E27FC236}">
                <a16:creationId xmlns:a16="http://schemas.microsoft.com/office/drawing/2014/main" id="{F9B1196F-36B9-1C99-97FA-B1FD6B773617}"/>
              </a:ext>
            </a:extLst>
          </p:cNvPr>
          <p:cNvSpPr/>
          <p:nvPr/>
        </p:nvSpPr>
        <p:spPr>
          <a:xfrm>
            <a:off x="10210771" y="3896375"/>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200" dirty="0"/>
              <a:t>Llama 3</a:t>
            </a:r>
          </a:p>
        </p:txBody>
      </p:sp>
      <p:sp>
        <p:nvSpPr>
          <p:cNvPr id="8" name="Rectangle 7">
            <a:extLst>
              <a:ext uri="{FF2B5EF4-FFF2-40B4-BE49-F238E27FC236}">
                <a16:creationId xmlns:a16="http://schemas.microsoft.com/office/drawing/2014/main" id="{28E78036-4A2B-7472-0787-187A4F98CCA4}"/>
              </a:ext>
            </a:extLst>
          </p:cNvPr>
          <p:cNvSpPr/>
          <p:nvPr/>
        </p:nvSpPr>
        <p:spPr>
          <a:xfrm>
            <a:off x="10210771" y="2022212"/>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200" dirty="0"/>
              <a:t>Hugging face, replicate</a:t>
            </a:r>
          </a:p>
        </p:txBody>
      </p:sp>
      <p:cxnSp>
        <p:nvCxnSpPr>
          <p:cNvPr id="9" name="Straight Arrow Connector 8">
            <a:extLst>
              <a:ext uri="{FF2B5EF4-FFF2-40B4-BE49-F238E27FC236}">
                <a16:creationId xmlns:a16="http://schemas.microsoft.com/office/drawing/2014/main" id="{F79677DF-0726-1DF8-6F6C-6D14AE7095A0}"/>
              </a:ext>
            </a:extLst>
          </p:cNvPr>
          <p:cNvCxnSpPr>
            <a:cxnSpLocks/>
            <a:stCxn id="4" idx="0"/>
            <a:endCxn id="5" idx="2"/>
          </p:cNvCxnSpPr>
          <p:nvPr/>
        </p:nvCxnSpPr>
        <p:spPr>
          <a:xfrm flipV="1">
            <a:off x="8980686" y="5549296"/>
            <a:ext cx="0" cy="2284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C80A7C-A44C-895C-4AF4-3FBA78901E1A}"/>
              </a:ext>
            </a:extLst>
          </p:cNvPr>
          <p:cNvCxnSpPr>
            <a:cxnSpLocks/>
            <a:stCxn id="5" idx="0"/>
            <a:endCxn id="6" idx="2"/>
          </p:cNvCxnSpPr>
          <p:nvPr/>
        </p:nvCxnSpPr>
        <p:spPr>
          <a:xfrm flipH="1" flipV="1">
            <a:off x="8980685" y="4928013"/>
            <a:ext cx="1" cy="19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C792FC-1086-E612-3AE9-FA4F8745276E}"/>
              </a:ext>
            </a:extLst>
          </p:cNvPr>
          <p:cNvCxnSpPr>
            <a:cxnSpLocks/>
            <a:endCxn id="7" idx="2"/>
          </p:cNvCxnSpPr>
          <p:nvPr/>
        </p:nvCxnSpPr>
        <p:spPr>
          <a:xfrm flipV="1">
            <a:off x="11087071" y="4906181"/>
            <a:ext cx="0" cy="218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295FDE-78A1-7E50-F041-5DC4E71B3D3B}"/>
              </a:ext>
            </a:extLst>
          </p:cNvPr>
          <p:cNvCxnSpPr>
            <a:cxnSpLocks/>
          </p:cNvCxnSpPr>
          <p:nvPr/>
        </p:nvCxnSpPr>
        <p:spPr>
          <a:xfrm flipV="1">
            <a:off x="11076185" y="352187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5F7F65-AF6D-0961-ED10-0ED8BD1DB5D0}"/>
              </a:ext>
            </a:extLst>
          </p:cNvPr>
          <p:cNvCxnSpPr>
            <a:cxnSpLocks/>
          </p:cNvCxnSpPr>
          <p:nvPr/>
        </p:nvCxnSpPr>
        <p:spPr>
          <a:xfrm flipV="1">
            <a:off x="11087071"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9B4E4D-2ECF-77D1-A7C8-40049ABD3EA0}"/>
              </a:ext>
            </a:extLst>
          </p:cNvPr>
          <p:cNvCxnSpPr>
            <a:cxnSpLocks/>
          </p:cNvCxnSpPr>
          <p:nvPr/>
        </p:nvCxnSpPr>
        <p:spPr>
          <a:xfrm flipV="1">
            <a:off x="9192956"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08471D-152E-7ED9-4CA5-26975E3C7045}"/>
              </a:ext>
            </a:extLst>
          </p:cNvPr>
          <p:cNvCxnSpPr>
            <a:cxnSpLocks/>
          </p:cNvCxnSpPr>
          <p:nvPr/>
        </p:nvCxnSpPr>
        <p:spPr>
          <a:xfrm flipV="1">
            <a:off x="6721899" y="4895294"/>
            <a:ext cx="0" cy="229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23497E5-8567-A420-7338-96347A918E82}"/>
              </a:ext>
            </a:extLst>
          </p:cNvPr>
          <p:cNvSpPr/>
          <p:nvPr/>
        </p:nvSpPr>
        <p:spPr>
          <a:xfrm>
            <a:off x="5987114" y="998203"/>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200" dirty="0"/>
              <a:t>Ex. Midjourney, runway</a:t>
            </a:r>
          </a:p>
        </p:txBody>
      </p:sp>
      <p:sp>
        <p:nvSpPr>
          <p:cNvPr id="17" name="Rectangle 16">
            <a:extLst>
              <a:ext uri="{FF2B5EF4-FFF2-40B4-BE49-F238E27FC236}">
                <a16:creationId xmlns:a16="http://schemas.microsoft.com/office/drawing/2014/main" id="{5DB88EA6-C31E-BE86-266E-3591F36B1AFA}"/>
              </a:ext>
            </a:extLst>
          </p:cNvPr>
          <p:cNvSpPr/>
          <p:nvPr/>
        </p:nvSpPr>
        <p:spPr>
          <a:xfrm>
            <a:off x="8147927" y="966304"/>
            <a:ext cx="381544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18" name="Graphic 17" descr="Users with solid fill">
            <a:extLst>
              <a:ext uri="{FF2B5EF4-FFF2-40B4-BE49-F238E27FC236}">
                <a16:creationId xmlns:a16="http://schemas.microsoft.com/office/drawing/2014/main" id="{811B76AA-893F-F958-3A0F-0984068DB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2999" y="-145236"/>
            <a:ext cx="914400" cy="914400"/>
          </a:xfrm>
          <a:prstGeom prst="rect">
            <a:avLst/>
          </a:prstGeom>
        </p:spPr>
      </p:pic>
      <p:cxnSp>
        <p:nvCxnSpPr>
          <p:cNvPr id="19" name="Straight Arrow Connector 18">
            <a:extLst>
              <a:ext uri="{FF2B5EF4-FFF2-40B4-BE49-F238E27FC236}">
                <a16:creationId xmlns:a16="http://schemas.microsoft.com/office/drawing/2014/main" id="{9B037710-5308-09DA-4928-F0611FD24CC9}"/>
              </a:ext>
            </a:extLst>
          </p:cNvPr>
          <p:cNvCxnSpPr>
            <a:cxnSpLocks/>
            <a:stCxn id="17" idx="0"/>
          </p:cNvCxnSpPr>
          <p:nvPr/>
        </p:nvCxnSpPr>
        <p:spPr>
          <a:xfrm flipH="1" flipV="1">
            <a:off x="8735186" y="594402"/>
            <a:ext cx="1320462"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542AC4-EFF7-B7B0-3FE8-D44C1872846A}"/>
              </a:ext>
            </a:extLst>
          </p:cNvPr>
          <p:cNvCxnSpPr>
            <a:cxnSpLocks/>
          </p:cNvCxnSpPr>
          <p:nvPr/>
        </p:nvCxnSpPr>
        <p:spPr>
          <a:xfrm flipH="1">
            <a:off x="6721899" y="548787"/>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2B6AFB-569E-9CB1-1A0C-ED73EBA19B8B}"/>
              </a:ext>
            </a:extLst>
          </p:cNvPr>
          <p:cNvSpPr/>
          <p:nvPr/>
        </p:nvSpPr>
        <p:spPr>
          <a:xfrm>
            <a:off x="5992555" y="6378995"/>
            <a:ext cx="5976257" cy="378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Computer Manufacturing</a:t>
            </a:r>
          </a:p>
          <a:p>
            <a:pPr algn="ctr"/>
            <a:r>
              <a:rPr lang="en-US" sz="1200" dirty="0"/>
              <a:t>Companies that make the chip equipment </a:t>
            </a:r>
          </a:p>
        </p:txBody>
      </p:sp>
      <p:cxnSp>
        <p:nvCxnSpPr>
          <p:cNvPr id="22" name="Straight Arrow Connector 21">
            <a:extLst>
              <a:ext uri="{FF2B5EF4-FFF2-40B4-BE49-F238E27FC236}">
                <a16:creationId xmlns:a16="http://schemas.microsoft.com/office/drawing/2014/main" id="{A22AE7AF-D2FF-49ED-7206-492E9043A464}"/>
              </a:ext>
            </a:extLst>
          </p:cNvPr>
          <p:cNvCxnSpPr>
            <a:cxnSpLocks/>
            <a:stCxn id="4" idx="2"/>
            <a:endCxn id="21" idx="0"/>
          </p:cNvCxnSpPr>
          <p:nvPr/>
        </p:nvCxnSpPr>
        <p:spPr>
          <a:xfrm flipH="1">
            <a:off x="8980684" y="6155792"/>
            <a:ext cx="2" cy="223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75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D617-6BFB-D604-B739-6DBB06A81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6FC7D-1B6E-7BF7-3C23-C95900D38826}"/>
              </a:ext>
            </a:extLst>
          </p:cNvPr>
          <p:cNvSpPr>
            <a:spLocks noGrp="1"/>
          </p:cNvSpPr>
          <p:nvPr>
            <p:ph type="title"/>
          </p:nvPr>
        </p:nvSpPr>
        <p:spPr>
          <a:xfrm>
            <a:off x="381000" y="67733"/>
            <a:ext cx="11546840" cy="990600"/>
          </a:xfrm>
        </p:spPr>
        <p:txBody>
          <a:bodyPr/>
          <a:lstStyle/>
          <a:p>
            <a:r>
              <a:rPr lang="en-US" sz="2600" dirty="0"/>
              <a:t>Let’s a take a closer look.  Can anyone name companies in the stack?</a:t>
            </a:r>
          </a:p>
        </p:txBody>
      </p:sp>
      <p:graphicFrame>
        <p:nvGraphicFramePr>
          <p:cNvPr id="5" name="Diagram 4">
            <a:extLst>
              <a:ext uri="{FF2B5EF4-FFF2-40B4-BE49-F238E27FC236}">
                <a16:creationId xmlns:a16="http://schemas.microsoft.com/office/drawing/2014/main" id="{85832AF1-5C21-6C28-EE95-12D7348D9358}"/>
              </a:ext>
            </a:extLst>
          </p:cNvPr>
          <p:cNvGraphicFramePr/>
          <p:nvPr>
            <p:extLst>
              <p:ext uri="{D42A27DB-BD31-4B8C-83A1-F6EECF244321}">
                <p14:modId xmlns:p14="http://schemas.microsoft.com/office/powerpoint/2010/main" val="806087624"/>
              </p:ext>
            </p:extLst>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4">
            <a:extLst>
              <a:ext uri="{FF2B5EF4-FFF2-40B4-BE49-F238E27FC236}">
                <a16:creationId xmlns:a16="http://schemas.microsoft.com/office/drawing/2014/main" id="{FD9B633B-D911-9486-AFBF-8AD82826C56F}"/>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20963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FB02-541A-45E8-3435-92811ACCE47E}"/>
              </a:ext>
            </a:extLst>
          </p:cNvPr>
          <p:cNvSpPr>
            <a:spLocks noGrp="1"/>
          </p:cNvSpPr>
          <p:nvPr>
            <p:ph type="title"/>
          </p:nvPr>
        </p:nvSpPr>
        <p:spPr/>
        <p:txBody>
          <a:bodyPr anchor="t">
            <a:normAutofit/>
          </a:bodyPr>
          <a:lstStyle/>
          <a:p>
            <a:r>
              <a:rPr lang="en-US" dirty="0"/>
              <a:t>Why was AI [in its current form] so popular?</a:t>
            </a:r>
          </a:p>
        </p:txBody>
      </p:sp>
      <p:sp>
        <p:nvSpPr>
          <p:cNvPr id="4" name="Slide Number Placeholder 3">
            <a:extLst>
              <a:ext uri="{FF2B5EF4-FFF2-40B4-BE49-F238E27FC236}">
                <a16:creationId xmlns:a16="http://schemas.microsoft.com/office/drawing/2014/main" id="{6C9DB25E-1855-9A91-6ED1-15EBC48C94A6}"/>
              </a:ext>
            </a:extLst>
          </p:cNvPr>
          <p:cNvSpPr>
            <a:spLocks noGrp="1"/>
          </p:cNvSpPr>
          <p:nvPr>
            <p:ph type="sldNum" sz="quarter" idx="4294967295"/>
          </p:nvPr>
        </p:nvSpPr>
        <p:spPr>
          <a:xfrm>
            <a:off x="8610600" y="6356350"/>
            <a:ext cx="2743200" cy="365125"/>
          </a:xfrm>
        </p:spPr>
        <p:txBody>
          <a:bodyPr wrap="none" anchor="ctr">
            <a:normAutofit/>
          </a:bodyPr>
          <a:lstStyle/>
          <a:p>
            <a:pPr>
              <a:spcAft>
                <a:spcPts val="600"/>
              </a:spcAft>
            </a:pPr>
            <a:fld id="{1F90F471-3972-4120-B8B3-0237DE626C35}" type="slidenum">
              <a:rPr lang="en-US" smtClean="0"/>
              <a:pPr>
                <a:spcAft>
                  <a:spcPts val="600"/>
                </a:spcAft>
              </a:pPr>
              <a:t>3</a:t>
            </a:fld>
            <a:endParaRPr lang="en-US"/>
          </a:p>
        </p:txBody>
      </p:sp>
      <p:pic>
        <p:nvPicPr>
          <p:cNvPr id="1026" name="Picture 2" descr="Exploration of ChatGPT and the future of Generation AI- 1 | by Rushdauwaiz  | Medium">
            <a:extLst>
              <a:ext uri="{FF2B5EF4-FFF2-40B4-BE49-F238E27FC236}">
                <a16:creationId xmlns:a16="http://schemas.microsoft.com/office/drawing/2014/main" id="{34BD621B-579E-68E1-1916-DA5D44FA48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1515" y="1614348"/>
            <a:ext cx="9088970" cy="436270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735E7EEF-AD2A-79E1-C743-1EFF749CF01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07764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7F51-76B4-8478-B707-2F386F937F43}"/>
              </a:ext>
            </a:extLst>
          </p:cNvPr>
          <p:cNvSpPr>
            <a:spLocks noGrp="1"/>
          </p:cNvSpPr>
          <p:nvPr>
            <p:ph type="title"/>
          </p:nvPr>
        </p:nvSpPr>
        <p:spPr>
          <a:xfrm>
            <a:off x="381000" y="230393"/>
            <a:ext cx="11546840" cy="655954"/>
          </a:xfrm>
        </p:spPr>
        <p:txBody>
          <a:bodyPr/>
          <a:lstStyle/>
          <a:p>
            <a:r>
              <a:rPr lang="en-US" sz="2600" dirty="0"/>
              <a:t>The AI industry is highly concentrated but has commoditized models and applications.</a:t>
            </a:r>
          </a:p>
        </p:txBody>
      </p:sp>
      <p:graphicFrame>
        <p:nvGraphicFramePr>
          <p:cNvPr id="5" name="Diagram 4">
            <a:extLst>
              <a:ext uri="{FF2B5EF4-FFF2-40B4-BE49-F238E27FC236}">
                <a16:creationId xmlns:a16="http://schemas.microsoft.com/office/drawing/2014/main" id="{45EA40E8-5220-5AD0-F9FD-5B1A90041BB7}"/>
              </a:ext>
            </a:extLst>
          </p:cNvPr>
          <p:cNvGraphicFramePr/>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4201E497-D66C-DF57-C9E3-5418937255C2}"/>
              </a:ext>
            </a:extLst>
          </p:cNvPr>
          <p:cNvSpPr txBox="1"/>
          <p:nvPr/>
        </p:nvSpPr>
        <p:spPr>
          <a:xfrm>
            <a:off x="7360025"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NVIDIA</a:t>
            </a:r>
          </a:p>
        </p:txBody>
      </p:sp>
      <p:sp>
        <p:nvSpPr>
          <p:cNvPr id="9" name="TextBox 8">
            <a:extLst>
              <a:ext uri="{FF2B5EF4-FFF2-40B4-BE49-F238E27FC236}">
                <a16:creationId xmlns:a16="http://schemas.microsoft.com/office/drawing/2014/main" id="{98E3B413-405C-8D2E-5820-3E0DF46A2D84}"/>
              </a:ext>
            </a:extLst>
          </p:cNvPr>
          <p:cNvSpPr txBox="1"/>
          <p:nvPr/>
        </p:nvSpPr>
        <p:spPr>
          <a:xfrm>
            <a:off x="6420239"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Samsung</a:t>
            </a:r>
          </a:p>
        </p:txBody>
      </p:sp>
      <p:sp>
        <p:nvSpPr>
          <p:cNvPr id="10" name="TextBox 9">
            <a:extLst>
              <a:ext uri="{FF2B5EF4-FFF2-40B4-BE49-F238E27FC236}">
                <a16:creationId xmlns:a16="http://schemas.microsoft.com/office/drawing/2014/main" id="{CEBC31AE-40B4-B433-BF41-3F67CDB81464}"/>
              </a:ext>
            </a:extLst>
          </p:cNvPr>
          <p:cNvSpPr txBox="1"/>
          <p:nvPr/>
        </p:nvSpPr>
        <p:spPr>
          <a:xfrm>
            <a:off x="8299810"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Amazon</a:t>
            </a:r>
          </a:p>
        </p:txBody>
      </p:sp>
      <p:sp>
        <p:nvSpPr>
          <p:cNvPr id="11" name="TextBox 10">
            <a:extLst>
              <a:ext uri="{FF2B5EF4-FFF2-40B4-BE49-F238E27FC236}">
                <a16:creationId xmlns:a16="http://schemas.microsoft.com/office/drawing/2014/main" id="{0079034E-BF7D-9383-C95D-F43FC2F70516}"/>
              </a:ext>
            </a:extLst>
          </p:cNvPr>
          <p:cNvSpPr txBox="1"/>
          <p:nvPr/>
        </p:nvSpPr>
        <p:spPr>
          <a:xfrm>
            <a:off x="7415422"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Google</a:t>
            </a:r>
          </a:p>
        </p:txBody>
      </p:sp>
      <p:sp>
        <p:nvSpPr>
          <p:cNvPr id="12" name="TextBox 11">
            <a:extLst>
              <a:ext uri="{FF2B5EF4-FFF2-40B4-BE49-F238E27FC236}">
                <a16:creationId xmlns:a16="http://schemas.microsoft.com/office/drawing/2014/main" id="{6FC1C520-C948-3FDC-DA89-95E32F887AFF}"/>
              </a:ext>
            </a:extLst>
          </p:cNvPr>
          <p:cNvSpPr txBox="1"/>
          <p:nvPr/>
        </p:nvSpPr>
        <p:spPr>
          <a:xfrm>
            <a:off x="5895191" y="3658535"/>
            <a:ext cx="914400" cy="204396"/>
          </a:xfrm>
          <a:prstGeom prst="rect">
            <a:avLst/>
          </a:prstGeom>
          <a:noFill/>
        </p:spPr>
        <p:txBody>
          <a:bodyPr wrap="none" lIns="0" tIns="0" rIns="0" bIns="0" rtlCol="0">
            <a:noAutofit/>
          </a:bodyPr>
          <a:lstStyle/>
          <a:p>
            <a:pPr algn="ctr" defTabSz="228600">
              <a:spcAft>
                <a:spcPts val="1200"/>
              </a:spcAft>
            </a:pPr>
            <a:r>
              <a:rPr lang="en-US" sz="1200" noProof="0" dirty="0"/>
              <a:t>Intel</a:t>
            </a:r>
          </a:p>
        </p:txBody>
      </p:sp>
      <p:sp>
        <p:nvSpPr>
          <p:cNvPr id="13" name="TextBox 12">
            <a:extLst>
              <a:ext uri="{FF2B5EF4-FFF2-40B4-BE49-F238E27FC236}">
                <a16:creationId xmlns:a16="http://schemas.microsoft.com/office/drawing/2014/main" id="{78BBB033-0313-C3AF-F55A-C1077395BBF6}"/>
              </a:ext>
            </a:extLst>
          </p:cNvPr>
          <p:cNvSpPr txBox="1"/>
          <p:nvPr/>
        </p:nvSpPr>
        <p:spPr>
          <a:xfrm>
            <a:off x="8714629"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Various Startups</a:t>
            </a:r>
          </a:p>
        </p:txBody>
      </p:sp>
      <p:sp>
        <p:nvSpPr>
          <p:cNvPr id="17" name="TextBox 16">
            <a:extLst>
              <a:ext uri="{FF2B5EF4-FFF2-40B4-BE49-F238E27FC236}">
                <a16:creationId xmlns:a16="http://schemas.microsoft.com/office/drawing/2014/main" id="{FD0CB7C8-23B4-FF3F-9380-83949CF86628}"/>
              </a:ext>
            </a:extLst>
          </p:cNvPr>
          <p:cNvSpPr txBox="1"/>
          <p:nvPr/>
        </p:nvSpPr>
        <p:spPr>
          <a:xfrm>
            <a:off x="5155375" y="2287244"/>
            <a:ext cx="914400" cy="204396"/>
          </a:xfrm>
          <a:prstGeom prst="rect">
            <a:avLst/>
          </a:prstGeom>
          <a:noFill/>
        </p:spPr>
        <p:txBody>
          <a:bodyPr wrap="none" lIns="0" tIns="0" rIns="0" bIns="0" rtlCol="0">
            <a:noAutofit/>
          </a:bodyPr>
          <a:lstStyle/>
          <a:p>
            <a:pPr algn="ctr" defTabSz="228600">
              <a:spcAft>
                <a:spcPts val="1200"/>
              </a:spcAft>
            </a:pPr>
            <a:r>
              <a:rPr lang="en-US" sz="1200" noProof="0" dirty="0"/>
              <a:t>OpenAI</a:t>
            </a:r>
          </a:p>
        </p:txBody>
      </p:sp>
      <p:sp>
        <p:nvSpPr>
          <p:cNvPr id="18" name="TextBox 17">
            <a:extLst>
              <a:ext uri="{FF2B5EF4-FFF2-40B4-BE49-F238E27FC236}">
                <a16:creationId xmlns:a16="http://schemas.microsoft.com/office/drawing/2014/main" id="{EA6FA504-78A1-C674-6E0D-A93EB5DA7E04}"/>
              </a:ext>
            </a:extLst>
          </p:cNvPr>
          <p:cNvSpPr txBox="1"/>
          <p:nvPr/>
        </p:nvSpPr>
        <p:spPr>
          <a:xfrm>
            <a:off x="5544311" y="2590900"/>
            <a:ext cx="914400" cy="204396"/>
          </a:xfrm>
          <a:prstGeom prst="rect">
            <a:avLst/>
          </a:prstGeom>
          <a:noFill/>
        </p:spPr>
        <p:txBody>
          <a:bodyPr wrap="none" lIns="0" tIns="0" rIns="0" bIns="0" rtlCol="0">
            <a:noAutofit/>
          </a:bodyPr>
          <a:lstStyle/>
          <a:p>
            <a:pPr algn="ctr" defTabSz="228600">
              <a:spcAft>
                <a:spcPts val="1200"/>
              </a:spcAft>
            </a:pPr>
            <a:r>
              <a:rPr lang="en-US" sz="1200" noProof="0" dirty="0"/>
              <a:t>Cohere</a:t>
            </a:r>
          </a:p>
        </p:txBody>
      </p:sp>
      <p:sp>
        <p:nvSpPr>
          <p:cNvPr id="19" name="TextBox 18">
            <a:extLst>
              <a:ext uri="{FF2B5EF4-FFF2-40B4-BE49-F238E27FC236}">
                <a16:creationId xmlns:a16="http://schemas.microsoft.com/office/drawing/2014/main" id="{2368DFD7-16D2-62D5-51A3-D62D27C9C48A}"/>
              </a:ext>
            </a:extLst>
          </p:cNvPr>
          <p:cNvSpPr txBox="1"/>
          <p:nvPr/>
        </p:nvSpPr>
        <p:spPr>
          <a:xfrm>
            <a:off x="64627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Mistral</a:t>
            </a:r>
          </a:p>
        </p:txBody>
      </p:sp>
      <p:sp>
        <p:nvSpPr>
          <p:cNvPr id="20" name="TextBox 19">
            <a:extLst>
              <a:ext uri="{FF2B5EF4-FFF2-40B4-BE49-F238E27FC236}">
                <a16:creationId xmlns:a16="http://schemas.microsoft.com/office/drawing/2014/main" id="{5DF5CF4C-46E7-C89F-15A7-33A65928CA31}"/>
              </a:ext>
            </a:extLst>
          </p:cNvPr>
          <p:cNvSpPr txBox="1"/>
          <p:nvPr/>
        </p:nvSpPr>
        <p:spPr>
          <a:xfrm>
            <a:off x="76533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Google</a:t>
            </a:r>
          </a:p>
        </p:txBody>
      </p:sp>
      <p:sp>
        <p:nvSpPr>
          <p:cNvPr id="21" name="TextBox 20">
            <a:extLst>
              <a:ext uri="{FF2B5EF4-FFF2-40B4-BE49-F238E27FC236}">
                <a16:creationId xmlns:a16="http://schemas.microsoft.com/office/drawing/2014/main" id="{B644BA1A-0876-9AF7-C34B-79FEADA19727}"/>
              </a:ext>
            </a:extLst>
          </p:cNvPr>
          <p:cNvSpPr txBox="1"/>
          <p:nvPr/>
        </p:nvSpPr>
        <p:spPr>
          <a:xfrm>
            <a:off x="88439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Meta</a:t>
            </a:r>
          </a:p>
        </p:txBody>
      </p:sp>
      <p:sp>
        <p:nvSpPr>
          <p:cNvPr id="22" name="TextBox 21">
            <a:extLst>
              <a:ext uri="{FF2B5EF4-FFF2-40B4-BE49-F238E27FC236}">
                <a16:creationId xmlns:a16="http://schemas.microsoft.com/office/drawing/2014/main" id="{A903243E-4065-8C81-2211-982D4039F020}"/>
              </a:ext>
            </a:extLst>
          </p:cNvPr>
          <p:cNvSpPr txBox="1"/>
          <p:nvPr/>
        </p:nvSpPr>
        <p:spPr>
          <a:xfrm>
            <a:off x="9160826" y="2287244"/>
            <a:ext cx="914400" cy="204396"/>
          </a:xfrm>
          <a:prstGeom prst="rect">
            <a:avLst/>
          </a:prstGeom>
          <a:noFill/>
        </p:spPr>
        <p:txBody>
          <a:bodyPr wrap="none" lIns="0" tIns="0" rIns="0" bIns="0" rtlCol="0">
            <a:noAutofit/>
          </a:bodyPr>
          <a:lstStyle/>
          <a:p>
            <a:pPr algn="ctr" defTabSz="228600">
              <a:spcAft>
                <a:spcPts val="1200"/>
              </a:spcAft>
            </a:pPr>
            <a:r>
              <a:rPr lang="en-US" sz="1200" dirty="0"/>
              <a:t>Hugging Face: </a:t>
            </a:r>
            <a:r>
              <a:rPr lang="en-US" sz="1200" noProof="0" dirty="0"/>
              <a:t>Open-Weight</a:t>
            </a:r>
          </a:p>
        </p:txBody>
      </p:sp>
      <p:sp>
        <p:nvSpPr>
          <p:cNvPr id="23" name="TextBox 22">
            <a:extLst>
              <a:ext uri="{FF2B5EF4-FFF2-40B4-BE49-F238E27FC236}">
                <a16:creationId xmlns:a16="http://schemas.microsoft.com/office/drawing/2014/main" id="{45D41F25-A907-7919-2128-A1D02A65DC54}"/>
              </a:ext>
            </a:extLst>
          </p:cNvPr>
          <p:cNvSpPr txBox="1"/>
          <p:nvPr/>
        </p:nvSpPr>
        <p:spPr>
          <a:xfrm>
            <a:off x="9428754" y="2590900"/>
            <a:ext cx="914400" cy="204396"/>
          </a:xfrm>
          <a:prstGeom prst="rect">
            <a:avLst/>
          </a:prstGeom>
          <a:noFill/>
        </p:spPr>
        <p:txBody>
          <a:bodyPr wrap="none" lIns="0" tIns="0" rIns="0" bIns="0" rtlCol="0">
            <a:noAutofit/>
          </a:bodyPr>
          <a:lstStyle/>
          <a:p>
            <a:pPr algn="ctr" defTabSz="228600">
              <a:spcAft>
                <a:spcPts val="1200"/>
              </a:spcAft>
            </a:pPr>
            <a:r>
              <a:rPr lang="en-US" sz="1200" noProof="0" dirty="0"/>
              <a:t>Anthropic</a:t>
            </a:r>
          </a:p>
        </p:txBody>
      </p:sp>
      <p:sp>
        <p:nvSpPr>
          <p:cNvPr id="24" name="TextBox 23">
            <a:extLst>
              <a:ext uri="{FF2B5EF4-FFF2-40B4-BE49-F238E27FC236}">
                <a16:creationId xmlns:a16="http://schemas.microsoft.com/office/drawing/2014/main" id="{98F3C06E-DD73-349C-5051-D37A1AEE4ECF}"/>
              </a:ext>
            </a:extLst>
          </p:cNvPr>
          <p:cNvSpPr txBox="1"/>
          <p:nvPr/>
        </p:nvSpPr>
        <p:spPr>
          <a:xfrm>
            <a:off x="7406640" y="2298574"/>
            <a:ext cx="914400" cy="204396"/>
          </a:xfrm>
          <a:prstGeom prst="rect">
            <a:avLst/>
          </a:prstGeom>
          <a:noFill/>
        </p:spPr>
        <p:txBody>
          <a:bodyPr wrap="none" lIns="0" tIns="0" rIns="0" bIns="0" rtlCol="0">
            <a:noAutofit/>
          </a:bodyPr>
          <a:lstStyle/>
          <a:p>
            <a:pPr algn="ctr" defTabSz="228600">
              <a:spcAft>
                <a:spcPts val="1200"/>
              </a:spcAft>
            </a:pPr>
            <a:r>
              <a:rPr lang="en-US" sz="1200" noProof="0" dirty="0"/>
              <a:t>Amazon</a:t>
            </a:r>
          </a:p>
        </p:txBody>
      </p:sp>
      <p:sp>
        <p:nvSpPr>
          <p:cNvPr id="30" name="TextBox 29">
            <a:extLst>
              <a:ext uri="{FF2B5EF4-FFF2-40B4-BE49-F238E27FC236}">
                <a16:creationId xmlns:a16="http://schemas.microsoft.com/office/drawing/2014/main" id="{4FC4840C-49C9-F20A-F9AF-F954EAD100BC}"/>
              </a:ext>
            </a:extLst>
          </p:cNvPr>
          <p:cNvSpPr txBox="1"/>
          <p:nvPr/>
        </p:nvSpPr>
        <p:spPr>
          <a:xfrm>
            <a:off x="7406640" y="6272604"/>
            <a:ext cx="914400" cy="204396"/>
          </a:xfrm>
          <a:prstGeom prst="rect">
            <a:avLst/>
          </a:prstGeom>
          <a:noFill/>
        </p:spPr>
        <p:txBody>
          <a:bodyPr wrap="none" lIns="0" tIns="0" rIns="0" bIns="0" rtlCol="0">
            <a:noAutofit/>
          </a:bodyPr>
          <a:lstStyle/>
          <a:p>
            <a:pPr algn="ctr" defTabSz="228600">
              <a:spcAft>
                <a:spcPts val="1200"/>
              </a:spcAft>
            </a:pPr>
            <a:r>
              <a:rPr lang="en-US" sz="1200" noProof="0" dirty="0"/>
              <a:t>ASML</a:t>
            </a:r>
          </a:p>
        </p:txBody>
      </p:sp>
      <p:sp>
        <p:nvSpPr>
          <p:cNvPr id="31" name="TextBox 30">
            <a:extLst>
              <a:ext uri="{FF2B5EF4-FFF2-40B4-BE49-F238E27FC236}">
                <a16:creationId xmlns:a16="http://schemas.microsoft.com/office/drawing/2014/main" id="{8134B32D-A59D-F450-650A-7AE296CD03A1}"/>
              </a:ext>
            </a:extLst>
          </p:cNvPr>
          <p:cNvSpPr txBox="1"/>
          <p:nvPr/>
        </p:nvSpPr>
        <p:spPr>
          <a:xfrm>
            <a:off x="7406640" y="5121473"/>
            <a:ext cx="914400" cy="204396"/>
          </a:xfrm>
          <a:prstGeom prst="rect">
            <a:avLst/>
          </a:prstGeom>
          <a:noFill/>
        </p:spPr>
        <p:txBody>
          <a:bodyPr wrap="none" lIns="0" tIns="0" rIns="0" bIns="0" rtlCol="0">
            <a:noAutofit/>
          </a:bodyPr>
          <a:lstStyle/>
          <a:p>
            <a:pPr algn="ctr" defTabSz="228600">
              <a:spcAft>
                <a:spcPts val="1200"/>
              </a:spcAft>
            </a:pPr>
            <a:r>
              <a:rPr lang="en-US" sz="1200" noProof="0" dirty="0"/>
              <a:t>TSMC</a:t>
            </a:r>
          </a:p>
        </p:txBody>
      </p:sp>
      <p:sp>
        <p:nvSpPr>
          <p:cNvPr id="33" name="TextBox 32">
            <a:extLst>
              <a:ext uri="{FF2B5EF4-FFF2-40B4-BE49-F238E27FC236}">
                <a16:creationId xmlns:a16="http://schemas.microsoft.com/office/drawing/2014/main" id="{776C8344-EA85-DD92-1F04-A977091057CF}"/>
              </a:ext>
            </a:extLst>
          </p:cNvPr>
          <p:cNvSpPr txBox="1"/>
          <p:nvPr/>
        </p:nvSpPr>
        <p:spPr>
          <a:xfrm>
            <a:off x="3706178" y="5764730"/>
            <a:ext cx="3243262" cy="860525"/>
          </a:xfrm>
          <a:prstGeom prst="rect">
            <a:avLst/>
          </a:prstGeom>
          <a:noFill/>
        </p:spPr>
        <p:txBody>
          <a:bodyPr wrap="square" lIns="0" tIns="0" rIns="0" bIns="0" rtlCol="0">
            <a:noAutofit/>
          </a:bodyPr>
          <a:lstStyle/>
          <a:p>
            <a:pPr algn="ctr" defTabSz="228600">
              <a:spcAft>
                <a:spcPts val="1200"/>
              </a:spcAft>
            </a:pPr>
            <a:r>
              <a:rPr lang="en-US" sz="1000" dirty="0"/>
              <a:t>ASML is the only company capable of producing advanced photolithography (Extreme UV, &lt;5 nanometer light for etching)</a:t>
            </a:r>
            <a:endParaRPr lang="en-US" sz="1000" noProof="0" dirty="0"/>
          </a:p>
        </p:txBody>
      </p:sp>
      <p:sp>
        <p:nvSpPr>
          <p:cNvPr id="34" name="TextBox 33">
            <a:extLst>
              <a:ext uri="{FF2B5EF4-FFF2-40B4-BE49-F238E27FC236}">
                <a16:creationId xmlns:a16="http://schemas.microsoft.com/office/drawing/2014/main" id="{1F7C4A37-4C68-C0C1-9912-A47BD1872FD1}"/>
              </a:ext>
            </a:extLst>
          </p:cNvPr>
          <p:cNvSpPr txBox="1"/>
          <p:nvPr/>
        </p:nvSpPr>
        <p:spPr>
          <a:xfrm>
            <a:off x="3448686" y="4821175"/>
            <a:ext cx="3243262" cy="860525"/>
          </a:xfrm>
          <a:prstGeom prst="rect">
            <a:avLst/>
          </a:prstGeom>
          <a:noFill/>
        </p:spPr>
        <p:txBody>
          <a:bodyPr wrap="square" lIns="0" tIns="0" rIns="0" bIns="0" rtlCol="0">
            <a:noAutofit/>
          </a:bodyPr>
          <a:lstStyle/>
          <a:p>
            <a:pPr algn="ctr" defTabSz="228600">
              <a:spcAft>
                <a:spcPts val="1200"/>
              </a:spcAft>
            </a:pPr>
            <a:r>
              <a:rPr lang="en-US" sz="1000" dirty="0"/>
              <a:t>TSMC has 90% market share of advanced manufacturing &lt;5 nanometer chips</a:t>
            </a:r>
            <a:endParaRPr lang="en-US" sz="1000" noProof="0" dirty="0"/>
          </a:p>
        </p:txBody>
      </p:sp>
      <p:sp>
        <p:nvSpPr>
          <p:cNvPr id="35" name="TextBox 34">
            <a:extLst>
              <a:ext uri="{FF2B5EF4-FFF2-40B4-BE49-F238E27FC236}">
                <a16:creationId xmlns:a16="http://schemas.microsoft.com/office/drawing/2014/main" id="{CD81772A-4AE4-7303-A527-F44C354E19AE}"/>
              </a:ext>
            </a:extLst>
          </p:cNvPr>
          <p:cNvSpPr txBox="1"/>
          <p:nvPr/>
        </p:nvSpPr>
        <p:spPr>
          <a:xfrm>
            <a:off x="8923077" y="3658535"/>
            <a:ext cx="914400" cy="204396"/>
          </a:xfrm>
          <a:prstGeom prst="rect">
            <a:avLst/>
          </a:prstGeom>
          <a:noFill/>
        </p:spPr>
        <p:txBody>
          <a:bodyPr wrap="none" lIns="0" tIns="0" rIns="0" bIns="0" rtlCol="0">
            <a:noAutofit/>
          </a:bodyPr>
          <a:lstStyle/>
          <a:p>
            <a:pPr algn="ctr" defTabSz="228600">
              <a:spcAft>
                <a:spcPts val="1200"/>
              </a:spcAft>
            </a:pPr>
            <a:r>
              <a:rPr lang="en-US" sz="1200" noProof="0" dirty="0"/>
              <a:t>Meta</a:t>
            </a:r>
          </a:p>
        </p:txBody>
      </p:sp>
      <p:sp>
        <p:nvSpPr>
          <p:cNvPr id="36" name="TextBox 35">
            <a:extLst>
              <a:ext uri="{FF2B5EF4-FFF2-40B4-BE49-F238E27FC236}">
                <a16:creationId xmlns:a16="http://schemas.microsoft.com/office/drawing/2014/main" id="{8393FE30-5246-1851-3B43-51A1D45BE1F6}"/>
              </a:ext>
            </a:extLst>
          </p:cNvPr>
          <p:cNvSpPr txBox="1"/>
          <p:nvPr/>
        </p:nvSpPr>
        <p:spPr>
          <a:xfrm>
            <a:off x="6116216"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AMD</a:t>
            </a:r>
          </a:p>
        </p:txBody>
      </p:sp>
      <p:sp>
        <p:nvSpPr>
          <p:cNvPr id="37" name="TextBox 36">
            <a:extLst>
              <a:ext uri="{FF2B5EF4-FFF2-40B4-BE49-F238E27FC236}">
                <a16:creationId xmlns:a16="http://schemas.microsoft.com/office/drawing/2014/main" id="{1346BCE0-9C2B-051B-93D6-64F43808EE24}"/>
              </a:ext>
            </a:extLst>
          </p:cNvPr>
          <p:cNvSpPr txBox="1"/>
          <p:nvPr/>
        </p:nvSpPr>
        <p:spPr>
          <a:xfrm>
            <a:off x="3533750" y="3623390"/>
            <a:ext cx="2166303" cy="860525"/>
          </a:xfrm>
          <a:prstGeom prst="rect">
            <a:avLst/>
          </a:prstGeom>
          <a:noFill/>
        </p:spPr>
        <p:txBody>
          <a:bodyPr wrap="square" lIns="0" tIns="0" rIns="0" bIns="0" rtlCol="0">
            <a:noAutofit/>
          </a:bodyPr>
          <a:lstStyle/>
          <a:p>
            <a:pPr algn="ctr" defTabSz="228600">
              <a:spcAft>
                <a:spcPts val="1200"/>
              </a:spcAft>
            </a:pPr>
            <a:r>
              <a:rPr lang="en-US" sz="1000" dirty="0"/>
              <a:t>NVIDIA has ~90%, Samsung has 8% of the GPU data center market</a:t>
            </a:r>
            <a:endParaRPr lang="en-US" sz="1000" noProof="0" dirty="0"/>
          </a:p>
        </p:txBody>
      </p:sp>
      <p:sp>
        <p:nvSpPr>
          <p:cNvPr id="3" name="TextBox 2">
            <a:extLst>
              <a:ext uri="{FF2B5EF4-FFF2-40B4-BE49-F238E27FC236}">
                <a16:creationId xmlns:a16="http://schemas.microsoft.com/office/drawing/2014/main" id="{D293C633-9860-8598-8C18-681499936B20}"/>
              </a:ext>
            </a:extLst>
          </p:cNvPr>
          <p:cNvSpPr txBox="1"/>
          <p:nvPr/>
        </p:nvSpPr>
        <p:spPr>
          <a:xfrm>
            <a:off x="2162924" y="2657616"/>
            <a:ext cx="2684591" cy="277203"/>
          </a:xfrm>
          <a:prstGeom prst="rect">
            <a:avLst/>
          </a:prstGeom>
          <a:noFill/>
        </p:spPr>
        <p:txBody>
          <a:bodyPr wrap="square" lIns="0" tIns="0" rIns="0" bIns="0" rtlCol="0">
            <a:noAutofit/>
          </a:bodyPr>
          <a:lstStyle/>
          <a:p>
            <a:pPr algn="ctr" defTabSz="228600">
              <a:spcAft>
                <a:spcPts val="1200"/>
              </a:spcAft>
            </a:pPr>
            <a:r>
              <a:rPr lang="en-US" sz="1000" dirty="0"/>
              <a:t>Prices have collapsed 90% in a few years</a:t>
            </a:r>
            <a:endParaRPr lang="en-US" sz="1000" noProof="0" dirty="0"/>
          </a:p>
        </p:txBody>
      </p:sp>
      <p:sp>
        <p:nvSpPr>
          <p:cNvPr id="4" name="TextBox 3">
            <a:extLst>
              <a:ext uri="{FF2B5EF4-FFF2-40B4-BE49-F238E27FC236}">
                <a16:creationId xmlns:a16="http://schemas.microsoft.com/office/drawing/2014/main" id="{814C6B55-602E-5CB0-9610-1E5B226BB0FC}"/>
              </a:ext>
            </a:extLst>
          </p:cNvPr>
          <p:cNvSpPr txBox="1"/>
          <p:nvPr/>
        </p:nvSpPr>
        <p:spPr>
          <a:xfrm>
            <a:off x="1346333" y="1523500"/>
            <a:ext cx="2684591" cy="277203"/>
          </a:xfrm>
          <a:prstGeom prst="rect">
            <a:avLst/>
          </a:prstGeom>
          <a:noFill/>
        </p:spPr>
        <p:txBody>
          <a:bodyPr wrap="square" lIns="0" tIns="0" rIns="0" bIns="0" rtlCol="0">
            <a:noAutofit/>
          </a:bodyPr>
          <a:lstStyle/>
          <a:p>
            <a:pPr algn="ctr" defTabSz="228600">
              <a:spcAft>
                <a:spcPts val="1200"/>
              </a:spcAft>
            </a:pPr>
            <a:r>
              <a:rPr lang="en-US" sz="1000" dirty="0"/>
              <a:t>No GenAI startup outside of fine-tuning has had a major exit (</a:t>
            </a:r>
            <a:r>
              <a:rPr lang="en-US" sz="1000" dirty="0" err="1"/>
              <a:t>MosaicML</a:t>
            </a:r>
            <a:r>
              <a:rPr lang="en-US" sz="1000" dirty="0"/>
              <a:t>).</a:t>
            </a:r>
            <a:endParaRPr lang="en-US" sz="1000" noProof="0" dirty="0"/>
          </a:p>
        </p:txBody>
      </p:sp>
      <p:pic>
        <p:nvPicPr>
          <p:cNvPr id="5122" name="Picture 2" descr="DeepSeek Logo and symbol, meaning, history, PNG, brand">
            <a:extLst>
              <a:ext uri="{FF2B5EF4-FFF2-40B4-BE49-F238E27FC236}">
                <a16:creationId xmlns:a16="http://schemas.microsoft.com/office/drawing/2014/main" id="{98C1202E-94AB-EE64-5807-F4F17AD4A7F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278179" y="2074629"/>
            <a:ext cx="1068177" cy="600850"/>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EFBE23E6-F1D0-686E-39C1-D13D9F7B74F5}"/>
              </a:ext>
            </a:extLst>
          </p:cNvPr>
          <p:cNvSpPr/>
          <p:nvPr/>
        </p:nvSpPr>
        <p:spPr>
          <a:xfrm>
            <a:off x="482204" y="3277546"/>
            <a:ext cx="586853" cy="296406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5" name="TextBox 24">
            <a:extLst>
              <a:ext uri="{FF2B5EF4-FFF2-40B4-BE49-F238E27FC236}">
                <a16:creationId xmlns:a16="http://schemas.microsoft.com/office/drawing/2014/main" id="{7C9F8A9E-317A-BDF6-488F-06B6A9AEE26E}"/>
              </a:ext>
            </a:extLst>
          </p:cNvPr>
          <p:cNvSpPr txBox="1"/>
          <p:nvPr/>
        </p:nvSpPr>
        <p:spPr>
          <a:xfrm rot="16200000">
            <a:off x="-360257" y="4603215"/>
            <a:ext cx="2572791" cy="530340"/>
          </a:xfrm>
          <a:prstGeom prst="rect">
            <a:avLst/>
          </a:prstGeom>
          <a:noFill/>
        </p:spPr>
        <p:txBody>
          <a:bodyPr wrap="square" lIns="0" tIns="0" rIns="0" bIns="0" rtlCol="0">
            <a:noAutofit/>
          </a:bodyPr>
          <a:lstStyle/>
          <a:p>
            <a:pPr algn="ctr" defTabSz="228600">
              <a:spcAft>
                <a:spcPts val="1200"/>
              </a:spcAft>
            </a:pPr>
            <a:r>
              <a:rPr lang="en-US" sz="1200" dirty="0">
                <a:solidFill>
                  <a:schemeClr val="bg1"/>
                </a:solidFill>
              </a:rPr>
              <a:t>Double+ Marginalization at each level</a:t>
            </a:r>
            <a:endParaRPr lang="en-US" sz="1200" noProof="0" dirty="0">
              <a:solidFill>
                <a:schemeClr val="bg1"/>
              </a:solidFill>
            </a:endParaRPr>
          </a:p>
        </p:txBody>
      </p:sp>
      <p:sp>
        <p:nvSpPr>
          <p:cNvPr id="26" name="Up Arrow 25">
            <a:extLst>
              <a:ext uri="{FF2B5EF4-FFF2-40B4-BE49-F238E27FC236}">
                <a16:creationId xmlns:a16="http://schemas.microsoft.com/office/drawing/2014/main" id="{F6D58127-3ABD-AB2C-75DD-147B304DFD82}"/>
              </a:ext>
            </a:extLst>
          </p:cNvPr>
          <p:cNvSpPr/>
          <p:nvPr/>
        </p:nvSpPr>
        <p:spPr>
          <a:xfrm>
            <a:off x="482204" y="985607"/>
            <a:ext cx="586853" cy="229194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7" name="TextBox 26">
            <a:extLst>
              <a:ext uri="{FF2B5EF4-FFF2-40B4-BE49-F238E27FC236}">
                <a16:creationId xmlns:a16="http://schemas.microsoft.com/office/drawing/2014/main" id="{BB240720-609F-997B-ABA9-1B7238304806}"/>
              </a:ext>
            </a:extLst>
          </p:cNvPr>
          <p:cNvSpPr txBox="1"/>
          <p:nvPr/>
        </p:nvSpPr>
        <p:spPr>
          <a:xfrm rot="16200000">
            <a:off x="-345253" y="2032515"/>
            <a:ext cx="2237850" cy="279555"/>
          </a:xfrm>
          <a:prstGeom prst="rect">
            <a:avLst/>
          </a:prstGeom>
          <a:noFill/>
        </p:spPr>
        <p:txBody>
          <a:bodyPr wrap="square" lIns="0" tIns="0" rIns="0" bIns="0" rtlCol="0" anchor="ctr">
            <a:noAutofit/>
          </a:bodyPr>
          <a:lstStyle/>
          <a:p>
            <a:pPr algn="ctr" defTabSz="228600">
              <a:spcAft>
                <a:spcPts val="1200"/>
              </a:spcAft>
            </a:pPr>
            <a:r>
              <a:rPr lang="en-US" sz="1200" dirty="0">
                <a:solidFill>
                  <a:schemeClr val="bg1"/>
                </a:solidFill>
              </a:rPr>
              <a:t>Commodification</a:t>
            </a:r>
            <a:endParaRPr lang="en-US" sz="1200" noProof="0" dirty="0">
              <a:solidFill>
                <a:schemeClr val="bg1"/>
              </a:solidFill>
            </a:endParaRPr>
          </a:p>
        </p:txBody>
      </p:sp>
      <p:sp>
        <p:nvSpPr>
          <p:cNvPr id="6" name="Footer Placeholder 4">
            <a:extLst>
              <a:ext uri="{FF2B5EF4-FFF2-40B4-BE49-F238E27FC236}">
                <a16:creationId xmlns:a16="http://schemas.microsoft.com/office/drawing/2014/main" id="{4D426101-8D4E-0685-33F3-2421B2597A7A}"/>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22223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E322-B5EA-0DAE-3ABA-3C8CAAD739F6}"/>
              </a:ext>
            </a:extLst>
          </p:cNvPr>
          <p:cNvSpPr>
            <a:spLocks noGrp="1"/>
          </p:cNvSpPr>
          <p:nvPr>
            <p:ph type="title"/>
          </p:nvPr>
        </p:nvSpPr>
        <p:spPr/>
        <p:txBody>
          <a:bodyPr/>
          <a:lstStyle/>
          <a:p>
            <a:r>
              <a:rPr lang="en-US" sz="3200" dirty="0"/>
              <a:t>LLMs are a commodity for almost every use case</a:t>
            </a:r>
          </a:p>
        </p:txBody>
      </p:sp>
      <p:sp>
        <p:nvSpPr>
          <p:cNvPr id="4" name="Slide Number Placeholder 3">
            <a:extLst>
              <a:ext uri="{FF2B5EF4-FFF2-40B4-BE49-F238E27FC236}">
                <a16:creationId xmlns:a16="http://schemas.microsoft.com/office/drawing/2014/main" id="{14C9E3A4-C41B-D57B-7EA7-215AD15FDC19}"/>
              </a:ext>
            </a:extLst>
          </p:cNvPr>
          <p:cNvSpPr>
            <a:spLocks noGrp="1"/>
          </p:cNvSpPr>
          <p:nvPr>
            <p:ph type="sldNum" sz="quarter" idx="12"/>
          </p:nvPr>
        </p:nvSpPr>
        <p:spPr>
          <a:xfrm>
            <a:off x="11484746" y="6490025"/>
            <a:ext cx="326254" cy="201168"/>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mtClean="0"/>
              <a:pPr/>
              <a:t>31</a:t>
            </a:fld>
            <a:endParaRPr lang="en-US" dirty="0"/>
          </a:p>
        </p:txBody>
      </p:sp>
      <p:pic>
        <p:nvPicPr>
          <p:cNvPr id="11266" name="Picture 2">
            <a:extLst>
              <a:ext uri="{FF2B5EF4-FFF2-40B4-BE49-F238E27FC236}">
                <a16:creationId xmlns:a16="http://schemas.microsoft.com/office/drawing/2014/main" id="{4D3D5161-2EEA-F5EC-BBB2-E37A14B8A3D8}"/>
              </a:ext>
            </a:extLst>
          </p:cNvPr>
          <p:cNvPicPr>
            <a:picLocks noGrp="1" noChangeAspect="1" noChangeArrowheads="1"/>
          </p:cNvPicPr>
          <p:nvPr>
            <p:ph sz="quarter" idx="10"/>
          </p:nvPr>
        </p:nvPicPr>
        <p:blipFill rotWithShape="1">
          <a:blip r:embed="rId2" cstate="hqprint">
            <a:extLst>
              <a:ext uri="{28A0092B-C50C-407E-A947-70E740481C1C}">
                <a14:useLocalDpi xmlns:a14="http://schemas.microsoft.com/office/drawing/2010/main"/>
              </a:ext>
            </a:extLst>
          </a:blip>
          <a:srcRect/>
          <a:stretch/>
        </p:blipFill>
        <p:spPr bwMode="auto">
          <a:xfrm>
            <a:off x="381000" y="2049899"/>
            <a:ext cx="5541335" cy="320258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700A442-F626-159B-B37C-D5D5DC7A63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1858262"/>
            <a:ext cx="5936512" cy="4145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9C7247BB-F20A-A354-4E96-EFDF575A5620}"/>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774883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6D3BA-5B7E-BB97-05C4-BF1F7FDAA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AE785-5D3F-E4F0-721A-9A617EBCB95F}"/>
              </a:ext>
            </a:extLst>
          </p:cNvPr>
          <p:cNvSpPr>
            <a:spLocks noGrp="1"/>
          </p:cNvSpPr>
          <p:nvPr>
            <p:ph type="title"/>
          </p:nvPr>
        </p:nvSpPr>
        <p:spPr>
          <a:xfrm>
            <a:off x="129092" y="115246"/>
            <a:ext cx="11798748" cy="990600"/>
          </a:xfrm>
        </p:spPr>
        <p:txBody>
          <a:bodyPr/>
          <a:lstStyle/>
          <a:p>
            <a:r>
              <a:rPr lang="en-US" sz="2800" dirty="0"/>
              <a:t>Standardization is key to avoiding inefficient solutions.</a:t>
            </a:r>
          </a:p>
        </p:txBody>
      </p:sp>
      <p:graphicFrame>
        <p:nvGraphicFramePr>
          <p:cNvPr id="5" name="Diagram 4">
            <a:extLst>
              <a:ext uri="{FF2B5EF4-FFF2-40B4-BE49-F238E27FC236}">
                <a16:creationId xmlns:a16="http://schemas.microsoft.com/office/drawing/2014/main" id="{EDB90043-323E-FACF-7659-7E30623376EC}"/>
              </a:ext>
            </a:extLst>
          </p:cNvPr>
          <p:cNvGraphicFramePr/>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F2CD490-850F-97EB-5BC9-C9E9DDC6CA0B}"/>
              </a:ext>
            </a:extLst>
          </p:cNvPr>
          <p:cNvSpPr txBox="1"/>
          <p:nvPr/>
        </p:nvSpPr>
        <p:spPr>
          <a:xfrm>
            <a:off x="2979788" y="1577363"/>
            <a:ext cx="914400" cy="204396"/>
          </a:xfrm>
          <a:prstGeom prst="rect">
            <a:avLst/>
          </a:prstGeom>
          <a:noFill/>
        </p:spPr>
        <p:txBody>
          <a:bodyPr wrap="none" lIns="0" tIns="0" rIns="0" bIns="0" rtlCol="0">
            <a:noAutofit/>
          </a:bodyPr>
          <a:lstStyle/>
          <a:p>
            <a:pPr algn="ctr" defTabSz="228600">
              <a:spcAft>
                <a:spcPts val="1200"/>
              </a:spcAft>
            </a:pPr>
            <a:r>
              <a:rPr lang="en-US" sz="2000" noProof="0" dirty="0">
                <a:solidFill>
                  <a:schemeClr val="accent1"/>
                </a:solidFill>
              </a:rPr>
              <a:t>Countless</a:t>
            </a:r>
          </a:p>
        </p:txBody>
      </p:sp>
      <p:sp>
        <p:nvSpPr>
          <p:cNvPr id="4" name="TextBox 3">
            <a:extLst>
              <a:ext uri="{FF2B5EF4-FFF2-40B4-BE49-F238E27FC236}">
                <a16:creationId xmlns:a16="http://schemas.microsoft.com/office/drawing/2014/main" id="{F191DB47-C2AA-DA2D-52D3-75EA54DDDAC0}"/>
              </a:ext>
            </a:extLst>
          </p:cNvPr>
          <p:cNvSpPr txBox="1"/>
          <p:nvPr/>
        </p:nvSpPr>
        <p:spPr>
          <a:xfrm>
            <a:off x="3479637" y="2514824"/>
            <a:ext cx="914400" cy="506955"/>
          </a:xfrm>
          <a:prstGeom prst="rect">
            <a:avLst/>
          </a:prstGeom>
          <a:noFill/>
        </p:spPr>
        <p:txBody>
          <a:bodyPr wrap="none" lIns="0" tIns="0" rIns="0" bIns="0" rtlCol="0" anchor="ctr">
            <a:noAutofit/>
          </a:bodyPr>
          <a:lstStyle/>
          <a:p>
            <a:pPr algn="ctr" defTabSz="228600"/>
            <a:r>
              <a:rPr lang="en-US" noProof="0" dirty="0">
                <a:solidFill>
                  <a:schemeClr val="accent1"/>
                </a:solidFill>
              </a:rPr>
              <a:t>Countless Fine-Tuned</a:t>
            </a:r>
          </a:p>
          <a:p>
            <a:pPr algn="ctr" defTabSz="228600"/>
            <a:r>
              <a:rPr lang="en-US" noProof="0" dirty="0">
                <a:solidFill>
                  <a:schemeClr val="accent1"/>
                </a:solidFill>
              </a:rPr>
              <a:t> Open &amp; Closed Weights</a:t>
            </a:r>
          </a:p>
        </p:txBody>
      </p:sp>
      <p:sp>
        <p:nvSpPr>
          <p:cNvPr id="6" name="TextBox 5">
            <a:extLst>
              <a:ext uri="{FF2B5EF4-FFF2-40B4-BE49-F238E27FC236}">
                <a16:creationId xmlns:a16="http://schemas.microsoft.com/office/drawing/2014/main" id="{F891E539-839C-7D66-E640-5B5B023D9641}"/>
              </a:ext>
            </a:extLst>
          </p:cNvPr>
          <p:cNvSpPr txBox="1"/>
          <p:nvPr/>
        </p:nvSpPr>
        <p:spPr>
          <a:xfrm>
            <a:off x="4000500" y="3625843"/>
            <a:ext cx="1223178" cy="420757"/>
          </a:xfrm>
          <a:prstGeom prst="rect">
            <a:avLst/>
          </a:prstGeom>
          <a:noFill/>
        </p:spPr>
        <p:txBody>
          <a:bodyPr wrap="none" lIns="0" tIns="0" rIns="0" bIns="0" rtlCol="0">
            <a:noAutofit/>
          </a:bodyPr>
          <a:lstStyle/>
          <a:p>
            <a:pPr algn="ctr" defTabSz="228600">
              <a:spcAft>
                <a:spcPts val="1200"/>
              </a:spcAft>
            </a:pPr>
            <a:r>
              <a:rPr lang="en-US" sz="2000" dirty="0">
                <a:solidFill>
                  <a:schemeClr val="accent1"/>
                </a:solidFill>
              </a:rPr>
              <a:t>~18 but 1 dominates</a:t>
            </a:r>
            <a:endParaRPr lang="en-US" sz="2000" noProof="0" dirty="0">
              <a:solidFill>
                <a:schemeClr val="accent1"/>
              </a:solidFill>
            </a:endParaRPr>
          </a:p>
        </p:txBody>
      </p:sp>
      <p:sp>
        <p:nvSpPr>
          <p:cNvPr id="7" name="TextBox 6">
            <a:extLst>
              <a:ext uri="{FF2B5EF4-FFF2-40B4-BE49-F238E27FC236}">
                <a16:creationId xmlns:a16="http://schemas.microsoft.com/office/drawing/2014/main" id="{D76353E9-013B-6404-61C3-FF9FA0610555}"/>
              </a:ext>
            </a:extLst>
          </p:cNvPr>
          <p:cNvSpPr txBox="1"/>
          <p:nvPr/>
        </p:nvSpPr>
        <p:spPr>
          <a:xfrm>
            <a:off x="5437991" y="4710753"/>
            <a:ext cx="914400" cy="204396"/>
          </a:xfrm>
          <a:prstGeom prst="rect">
            <a:avLst/>
          </a:prstGeom>
          <a:noFill/>
        </p:spPr>
        <p:txBody>
          <a:bodyPr wrap="none" lIns="0" tIns="0" rIns="0" bIns="0" rtlCol="0">
            <a:noAutofit/>
          </a:bodyPr>
          <a:lstStyle/>
          <a:p>
            <a:pPr algn="ctr" defTabSz="228600">
              <a:spcAft>
                <a:spcPts val="1200"/>
              </a:spcAft>
            </a:pPr>
            <a:r>
              <a:rPr lang="en-US" sz="2000" noProof="0" dirty="0">
                <a:solidFill>
                  <a:schemeClr val="accent1"/>
                </a:solidFill>
              </a:rPr>
              <a:t>One</a:t>
            </a:r>
          </a:p>
        </p:txBody>
      </p:sp>
      <p:sp>
        <p:nvSpPr>
          <p:cNvPr id="8" name="TextBox 7">
            <a:extLst>
              <a:ext uri="{FF2B5EF4-FFF2-40B4-BE49-F238E27FC236}">
                <a16:creationId xmlns:a16="http://schemas.microsoft.com/office/drawing/2014/main" id="{ACBADB4D-5D27-B9A6-76E5-BEDF880D3826}"/>
              </a:ext>
            </a:extLst>
          </p:cNvPr>
          <p:cNvSpPr txBox="1"/>
          <p:nvPr/>
        </p:nvSpPr>
        <p:spPr>
          <a:xfrm>
            <a:off x="6096000" y="5697469"/>
            <a:ext cx="914400" cy="204396"/>
          </a:xfrm>
          <a:prstGeom prst="rect">
            <a:avLst/>
          </a:prstGeom>
          <a:noFill/>
        </p:spPr>
        <p:txBody>
          <a:bodyPr wrap="none" lIns="0" tIns="0" rIns="0" bIns="0" rtlCol="0">
            <a:noAutofit/>
          </a:bodyPr>
          <a:lstStyle/>
          <a:p>
            <a:pPr algn="ctr" defTabSz="228600">
              <a:spcAft>
                <a:spcPts val="1200"/>
              </a:spcAft>
            </a:pPr>
            <a:r>
              <a:rPr lang="en-US" sz="2000" dirty="0">
                <a:solidFill>
                  <a:schemeClr val="accent1"/>
                </a:solidFill>
              </a:rPr>
              <a:t>One</a:t>
            </a:r>
            <a:endParaRPr lang="en-US" sz="2000" noProof="0" dirty="0">
              <a:solidFill>
                <a:schemeClr val="accent1"/>
              </a:solidFill>
            </a:endParaRPr>
          </a:p>
        </p:txBody>
      </p:sp>
      <p:sp>
        <p:nvSpPr>
          <p:cNvPr id="9" name="TextBox 8">
            <a:extLst>
              <a:ext uri="{FF2B5EF4-FFF2-40B4-BE49-F238E27FC236}">
                <a16:creationId xmlns:a16="http://schemas.microsoft.com/office/drawing/2014/main" id="{CD30D46F-8B9E-C465-B5BB-5499C128C702}"/>
              </a:ext>
            </a:extLst>
          </p:cNvPr>
          <p:cNvSpPr txBox="1"/>
          <p:nvPr/>
        </p:nvSpPr>
        <p:spPr>
          <a:xfrm>
            <a:off x="2416379" y="1428869"/>
            <a:ext cx="914400" cy="898574"/>
          </a:xfrm>
          <a:prstGeom prst="rect">
            <a:avLst/>
          </a:prstGeom>
          <a:noFill/>
        </p:spPr>
        <p:txBody>
          <a:bodyPr wrap="none" lIns="0" tIns="0" rIns="0" bIns="0" rtlCol="0">
            <a:noAutofit/>
          </a:bodyPr>
          <a:lstStyle/>
          <a:p>
            <a:pPr algn="l" defTabSz="228600">
              <a:spcAft>
                <a:spcPts val="1200"/>
              </a:spcAft>
            </a:pPr>
            <a:r>
              <a:rPr lang="en-US" sz="8800" noProof="0" dirty="0">
                <a:solidFill>
                  <a:schemeClr val="accent1"/>
                </a:solidFill>
              </a:rPr>
              <a:t>{</a:t>
            </a:r>
          </a:p>
        </p:txBody>
      </p:sp>
      <p:sp>
        <p:nvSpPr>
          <p:cNvPr id="10" name="TextBox 9">
            <a:extLst>
              <a:ext uri="{FF2B5EF4-FFF2-40B4-BE49-F238E27FC236}">
                <a16:creationId xmlns:a16="http://schemas.microsoft.com/office/drawing/2014/main" id="{E593809D-D008-F625-3379-E8B571251DD7}"/>
              </a:ext>
            </a:extLst>
          </p:cNvPr>
          <p:cNvSpPr txBox="1"/>
          <p:nvPr/>
        </p:nvSpPr>
        <p:spPr>
          <a:xfrm>
            <a:off x="332965" y="2024974"/>
            <a:ext cx="1784875" cy="914400"/>
          </a:xfrm>
          <a:prstGeom prst="rect">
            <a:avLst/>
          </a:prstGeom>
          <a:noFill/>
        </p:spPr>
        <p:txBody>
          <a:bodyPr wrap="none" lIns="0" tIns="0" rIns="0" bIns="0" rtlCol="0">
            <a:noAutofit/>
          </a:bodyPr>
          <a:lstStyle/>
          <a:p>
            <a:pPr algn="ctr" defTabSz="228600">
              <a:spcAft>
                <a:spcPts val="1200"/>
              </a:spcAft>
            </a:pPr>
            <a:r>
              <a:rPr lang="en-US" b="1" noProof="0" dirty="0">
                <a:solidFill>
                  <a:schemeClr val="accent1"/>
                </a:solidFill>
              </a:rPr>
              <a:t>Strategic Technology  risk</a:t>
            </a:r>
          </a:p>
        </p:txBody>
      </p:sp>
      <p:sp>
        <p:nvSpPr>
          <p:cNvPr id="11" name="TextBox 10">
            <a:extLst>
              <a:ext uri="{FF2B5EF4-FFF2-40B4-BE49-F238E27FC236}">
                <a16:creationId xmlns:a16="http://schemas.microsoft.com/office/drawing/2014/main" id="{93658872-D277-710C-BAAE-99CDEB088F9E}"/>
              </a:ext>
            </a:extLst>
          </p:cNvPr>
          <p:cNvSpPr txBox="1"/>
          <p:nvPr/>
        </p:nvSpPr>
        <p:spPr>
          <a:xfrm>
            <a:off x="2617856" y="3060081"/>
            <a:ext cx="914400" cy="3213127"/>
          </a:xfrm>
          <a:prstGeom prst="rect">
            <a:avLst/>
          </a:prstGeom>
          <a:noFill/>
        </p:spPr>
        <p:txBody>
          <a:bodyPr wrap="none" lIns="0" tIns="0" rIns="0" bIns="0" rtlCol="0">
            <a:noAutofit/>
          </a:bodyPr>
          <a:lstStyle/>
          <a:p>
            <a:pPr algn="l" defTabSz="228600">
              <a:spcAft>
                <a:spcPts val="1200"/>
              </a:spcAft>
            </a:pPr>
            <a:r>
              <a:rPr lang="en-US" sz="19900" noProof="0" dirty="0">
                <a:solidFill>
                  <a:schemeClr val="accent1"/>
                </a:solidFill>
              </a:rPr>
              <a:t>{</a:t>
            </a:r>
          </a:p>
        </p:txBody>
      </p:sp>
      <p:sp>
        <p:nvSpPr>
          <p:cNvPr id="12" name="TextBox 11">
            <a:extLst>
              <a:ext uri="{FF2B5EF4-FFF2-40B4-BE49-F238E27FC236}">
                <a16:creationId xmlns:a16="http://schemas.microsoft.com/office/drawing/2014/main" id="{9CBA69C2-7BA7-21C8-9525-9C6EF9F65A02}"/>
              </a:ext>
            </a:extLst>
          </p:cNvPr>
          <p:cNvSpPr txBox="1"/>
          <p:nvPr/>
        </p:nvSpPr>
        <p:spPr>
          <a:xfrm>
            <a:off x="495709" y="4574954"/>
            <a:ext cx="1784875" cy="914400"/>
          </a:xfrm>
          <a:prstGeom prst="rect">
            <a:avLst/>
          </a:prstGeom>
          <a:noFill/>
        </p:spPr>
        <p:txBody>
          <a:bodyPr wrap="none" lIns="0" tIns="0" rIns="0" bIns="0" rtlCol="0">
            <a:noAutofit/>
          </a:bodyPr>
          <a:lstStyle/>
          <a:p>
            <a:pPr algn="ctr" defTabSz="228600">
              <a:spcAft>
                <a:spcPts val="1200"/>
              </a:spcAft>
            </a:pPr>
            <a:r>
              <a:rPr lang="en-US" b="1" noProof="0" dirty="0">
                <a:solidFill>
                  <a:schemeClr val="accent1"/>
                </a:solidFill>
              </a:rPr>
              <a:t>Industry Concentration risk</a:t>
            </a:r>
          </a:p>
        </p:txBody>
      </p:sp>
      <p:pic>
        <p:nvPicPr>
          <p:cNvPr id="8196" name="Picture 4" descr="Chips Initiatives | Optica">
            <a:extLst>
              <a:ext uri="{FF2B5EF4-FFF2-40B4-BE49-F238E27FC236}">
                <a16:creationId xmlns:a16="http://schemas.microsoft.com/office/drawing/2014/main" id="{0430BC15-A1C3-EB4A-AAD6-540F8BAC0FF9}"/>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994732" y="4887338"/>
            <a:ext cx="569975" cy="640245"/>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4">
            <a:extLst>
              <a:ext uri="{FF2B5EF4-FFF2-40B4-BE49-F238E27FC236}">
                <a16:creationId xmlns:a16="http://schemas.microsoft.com/office/drawing/2014/main" id="{1D2366AF-2BB2-F340-DDA8-8A700B4E5D5B}"/>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33029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9E50-44B4-DAA1-5692-3F4D2771D964}"/>
              </a:ext>
            </a:extLst>
          </p:cNvPr>
          <p:cNvSpPr>
            <a:spLocks noGrp="1"/>
          </p:cNvSpPr>
          <p:nvPr>
            <p:ph type="title"/>
          </p:nvPr>
        </p:nvSpPr>
        <p:spPr/>
        <p:txBody>
          <a:bodyPr/>
          <a:lstStyle/>
          <a:p>
            <a:r>
              <a:rPr lang="en-US" dirty="0"/>
              <a:t>What skills &amp; competencies are needed to mitigate risks?</a:t>
            </a:r>
          </a:p>
        </p:txBody>
      </p:sp>
      <p:sp>
        <p:nvSpPr>
          <p:cNvPr id="3" name="Text Placeholder 2">
            <a:extLst>
              <a:ext uri="{FF2B5EF4-FFF2-40B4-BE49-F238E27FC236}">
                <a16:creationId xmlns:a16="http://schemas.microsoft.com/office/drawing/2014/main" id="{865073BE-FE78-3E0E-B43C-250738B56F79}"/>
              </a:ext>
            </a:extLst>
          </p:cNvPr>
          <p:cNvSpPr txBox="1">
            <a:spLocks/>
          </p:cNvSpPr>
          <p:nvPr/>
        </p:nvSpPr>
        <p:spPr>
          <a:xfrm>
            <a:off x="1833718" y="1776072"/>
            <a:ext cx="2895652"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Operational Risk</a:t>
            </a:r>
          </a:p>
        </p:txBody>
      </p:sp>
      <p:sp>
        <p:nvSpPr>
          <p:cNvPr id="4" name="Text Placeholder 3">
            <a:extLst>
              <a:ext uri="{FF2B5EF4-FFF2-40B4-BE49-F238E27FC236}">
                <a16:creationId xmlns:a16="http://schemas.microsoft.com/office/drawing/2014/main" id="{3360C255-26DC-681F-582E-DDD884A885E8}"/>
              </a:ext>
            </a:extLst>
          </p:cNvPr>
          <p:cNvSpPr txBox="1">
            <a:spLocks/>
          </p:cNvSpPr>
          <p:nvPr/>
        </p:nvSpPr>
        <p:spPr>
          <a:xfrm>
            <a:off x="5231213" y="1784304"/>
            <a:ext cx="2862469"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Technological Risk</a:t>
            </a:r>
          </a:p>
        </p:txBody>
      </p:sp>
      <p:sp>
        <p:nvSpPr>
          <p:cNvPr id="5" name="Text Placeholder 4">
            <a:extLst>
              <a:ext uri="{FF2B5EF4-FFF2-40B4-BE49-F238E27FC236}">
                <a16:creationId xmlns:a16="http://schemas.microsoft.com/office/drawing/2014/main" id="{FAB7BAEF-CC45-811D-2667-80ED1F5D41D8}"/>
              </a:ext>
            </a:extLst>
          </p:cNvPr>
          <p:cNvSpPr txBox="1">
            <a:spLocks/>
          </p:cNvSpPr>
          <p:nvPr/>
        </p:nvSpPr>
        <p:spPr>
          <a:xfrm>
            <a:off x="8855231" y="1784304"/>
            <a:ext cx="2862469"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Strategic Risk</a:t>
            </a:r>
          </a:p>
        </p:txBody>
      </p:sp>
      <p:sp>
        <p:nvSpPr>
          <p:cNvPr id="6" name="TextBox 5">
            <a:extLst>
              <a:ext uri="{FF2B5EF4-FFF2-40B4-BE49-F238E27FC236}">
                <a16:creationId xmlns:a16="http://schemas.microsoft.com/office/drawing/2014/main" id="{3636DCB6-C7BA-4054-BDDB-912F9339706F}"/>
              </a:ext>
            </a:extLst>
          </p:cNvPr>
          <p:cNvSpPr txBox="1"/>
          <p:nvPr/>
        </p:nvSpPr>
        <p:spPr>
          <a:xfrm rot="16200000">
            <a:off x="-124235" y="3084576"/>
            <a:ext cx="1304544" cy="295656"/>
          </a:xfrm>
          <a:prstGeom prst="rect">
            <a:avLst/>
          </a:prstGeom>
          <a:noFill/>
        </p:spPr>
        <p:txBody>
          <a:bodyPr wrap="square" lIns="0" tIns="0" rIns="0" bIns="0" rtlCol="0">
            <a:noAutofit/>
          </a:bodyPr>
          <a:lstStyle/>
          <a:p>
            <a:pPr algn="ctr" defTabSz="228600">
              <a:spcAft>
                <a:spcPts val="1200"/>
              </a:spcAft>
            </a:pPr>
            <a:r>
              <a:rPr lang="en-US" sz="1400" noProof="0" dirty="0">
                <a:solidFill>
                  <a:schemeClr val="tx2">
                    <a:lumMod val="75000"/>
                  </a:schemeClr>
                </a:solidFill>
              </a:rPr>
              <a:t>Definition</a:t>
            </a:r>
          </a:p>
        </p:txBody>
      </p:sp>
      <p:sp>
        <p:nvSpPr>
          <p:cNvPr id="7" name="TextBox 6">
            <a:extLst>
              <a:ext uri="{FF2B5EF4-FFF2-40B4-BE49-F238E27FC236}">
                <a16:creationId xmlns:a16="http://schemas.microsoft.com/office/drawing/2014/main" id="{7070F3BB-3802-9DB7-75AA-7EBE424E92B5}"/>
              </a:ext>
            </a:extLst>
          </p:cNvPr>
          <p:cNvSpPr txBox="1"/>
          <p:nvPr/>
        </p:nvSpPr>
        <p:spPr>
          <a:xfrm rot="16200000">
            <a:off x="-132646" y="4845291"/>
            <a:ext cx="1304544" cy="295656"/>
          </a:xfrm>
          <a:prstGeom prst="rect">
            <a:avLst/>
          </a:prstGeom>
          <a:noFill/>
        </p:spPr>
        <p:txBody>
          <a:bodyPr wrap="square" lIns="0" tIns="0" rIns="0" bIns="0" rtlCol="0">
            <a:noAutofit/>
          </a:bodyPr>
          <a:lstStyle/>
          <a:p>
            <a:pPr algn="ctr" defTabSz="228600">
              <a:spcAft>
                <a:spcPts val="1200"/>
              </a:spcAft>
            </a:pPr>
            <a:r>
              <a:rPr lang="en-US" sz="1400" noProof="0" dirty="0">
                <a:solidFill>
                  <a:schemeClr val="tx2">
                    <a:lumMod val="75000"/>
                  </a:schemeClr>
                </a:solidFill>
              </a:rPr>
              <a:t>Consequences</a:t>
            </a:r>
          </a:p>
        </p:txBody>
      </p:sp>
      <p:sp>
        <p:nvSpPr>
          <p:cNvPr id="8" name="TextBox 7">
            <a:extLst>
              <a:ext uri="{FF2B5EF4-FFF2-40B4-BE49-F238E27FC236}">
                <a16:creationId xmlns:a16="http://schemas.microsoft.com/office/drawing/2014/main" id="{B5AC471A-90D4-557D-B876-BEA1160ECDE0}"/>
              </a:ext>
            </a:extLst>
          </p:cNvPr>
          <p:cNvSpPr txBox="1"/>
          <p:nvPr/>
        </p:nvSpPr>
        <p:spPr>
          <a:xfrm>
            <a:off x="2243328" y="2580132"/>
            <a:ext cx="914400" cy="91440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2A0452E8-30FD-68A3-A5DA-66788BE425ED}"/>
              </a:ext>
            </a:extLst>
          </p:cNvPr>
          <p:cNvSpPr txBox="1"/>
          <p:nvPr/>
        </p:nvSpPr>
        <p:spPr>
          <a:xfrm>
            <a:off x="1420823" y="2580132"/>
            <a:ext cx="3145133"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inadequate or failed processes, systems, and technologies used to develop, deploy, and maintain AI.</a:t>
            </a:r>
            <a:endParaRPr lang="en-US" sz="1400" noProof="0" dirty="0"/>
          </a:p>
        </p:txBody>
      </p:sp>
      <p:sp>
        <p:nvSpPr>
          <p:cNvPr id="10" name="TextBox 9">
            <a:extLst>
              <a:ext uri="{FF2B5EF4-FFF2-40B4-BE49-F238E27FC236}">
                <a16:creationId xmlns:a16="http://schemas.microsoft.com/office/drawing/2014/main" id="{9E924C81-35B8-C028-5764-BA48F250F326}"/>
              </a:ext>
            </a:extLst>
          </p:cNvPr>
          <p:cNvSpPr txBox="1"/>
          <p:nvPr/>
        </p:nvSpPr>
        <p:spPr>
          <a:xfrm>
            <a:off x="8855231" y="2580132"/>
            <a:ext cx="2895652" cy="914400"/>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failure to effectively leverage AI to drive innovation, improve operations, and gain a competitive advantage.</a:t>
            </a:r>
            <a:endParaRPr lang="en-US" sz="1400" noProof="0" dirty="0"/>
          </a:p>
        </p:txBody>
      </p:sp>
      <p:sp>
        <p:nvSpPr>
          <p:cNvPr id="11" name="TextBox 10">
            <a:extLst>
              <a:ext uri="{FF2B5EF4-FFF2-40B4-BE49-F238E27FC236}">
                <a16:creationId xmlns:a16="http://schemas.microsoft.com/office/drawing/2014/main" id="{98F106FA-B9FB-C04C-62EB-2E44E94D353B}"/>
              </a:ext>
            </a:extLst>
          </p:cNvPr>
          <p:cNvSpPr txBox="1"/>
          <p:nvPr/>
        </p:nvSpPr>
        <p:spPr>
          <a:xfrm>
            <a:off x="5214621" y="2588364"/>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failure or malfunction of AI systems, technologies, and infrastructure.</a:t>
            </a:r>
            <a:endParaRPr lang="en-US" sz="1400" noProof="0" dirty="0"/>
          </a:p>
        </p:txBody>
      </p:sp>
      <p:sp>
        <p:nvSpPr>
          <p:cNvPr id="12" name="TextBox 11">
            <a:extLst>
              <a:ext uri="{FF2B5EF4-FFF2-40B4-BE49-F238E27FC236}">
                <a16:creationId xmlns:a16="http://schemas.microsoft.com/office/drawing/2014/main" id="{23B3FE95-4E0C-0FEB-6210-6D9A8D876BC8}"/>
              </a:ext>
            </a:extLst>
          </p:cNvPr>
          <p:cNvSpPr txBox="1"/>
          <p:nvPr/>
        </p:nvSpPr>
        <p:spPr>
          <a:xfrm>
            <a:off x="5231213" y="4409127"/>
            <a:ext cx="2895652" cy="652272"/>
          </a:xfrm>
          <a:prstGeom prst="rect">
            <a:avLst/>
          </a:prstGeom>
          <a:noFill/>
        </p:spPr>
        <p:txBody>
          <a:bodyPr wrap="square" lIns="0" tIns="0" rIns="0" bIns="0" rtlCol="0">
            <a:noAutofit/>
          </a:bodyPr>
          <a:lstStyle/>
          <a:p>
            <a:pPr algn="ctr" defTabSz="228600">
              <a:spcAft>
                <a:spcPts val="1200"/>
              </a:spcAft>
            </a:pPr>
            <a:r>
              <a:rPr lang="en-US" sz="1400" noProof="0" dirty="0"/>
              <a:t>System crashes, data corruption, </a:t>
            </a:r>
            <a:r>
              <a:rPr lang="en-US" sz="1400" noProof="0" dirty="0" err="1"/>
              <a:t>cybersecutiry</a:t>
            </a:r>
            <a:r>
              <a:rPr lang="en-US" sz="1400" noProof="0" dirty="0"/>
              <a:t> breaches, financial loss</a:t>
            </a:r>
          </a:p>
        </p:txBody>
      </p:sp>
      <p:sp>
        <p:nvSpPr>
          <p:cNvPr id="13" name="TextBox 12">
            <a:extLst>
              <a:ext uri="{FF2B5EF4-FFF2-40B4-BE49-F238E27FC236}">
                <a16:creationId xmlns:a16="http://schemas.microsoft.com/office/drawing/2014/main" id="{EC6AEFF9-9790-7C0D-D441-430773451CEA}"/>
              </a:ext>
            </a:extLst>
          </p:cNvPr>
          <p:cNvSpPr txBox="1"/>
          <p:nvPr/>
        </p:nvSpPr>
        <p:spPr>
          <a:xfrm>
            <a:off x="8855231" y="4409127"/>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Loss of competitive advantage, disruption of business models, reputational damage, financial losses</a:t>
            </a:r>
            <a:endParaRPr lang="en-US" sz="1400" noProof="0" dirty="0"/>
          </a:p>
        </p:txBody>
      </p:sp>
      <p:sp>
        <p:nvSpPr>
          <p:cNvPr id="14" name="TextBox 13">
            <a:extLst>
              <a:ext uri="{FF2B5EF4-FFF2-40B4-BE49-F238E27FC236}">
                <a16:creationId xmlns:a16="http://schemas.microsoft.com/office/drawing/2014/main" id="{64309757-4135-407B-9992-A9E42C69C08E}"/>
              </a:ext>
            </a:extLst>
          </p:cNvPr>
          <p:cNvSpPr txBox="1"/>
          <p:nvPr/>
        </p:nvSpPr>
        <p:spPr>
          <a:xfrm>
            <a:off x="1709902" y="4409127"/>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System downtime, data breaches, regulatory non-compliance, reputational damage</a:t>
            </a:r>
            <a:endParaRPr lang="en-US" sz="1400" noProof="0" dirty="0"/>
          </a:p>
        </p:txBody>
      </p:sp>
      <p:cxnSp>
        <p:nvCxnSpPr>
          <p:cNvPr id="15" name="Straight Connector 14">
            <a:extLst>
              <a:ext uri="{FF2B5EF4-FFF2-40B4-BE49-F238E27FC236}">
                <a16:creationId xmlns:a16="http://schemas.microsoft.com/office/drawing/2014/main" id="{6835551D-E33C-7D42-8609-68CB6F06C96D}"/>
              </a:ext>
            </a:extLst>
          </p:cNvPr>
          <p:cNvCxnSpPr/>
          <p:nvPr/>
        </p:nvCxnSpPr>
        <p:spPr>
          <a:xfrm>
            <a:off x="1833718" y="3884676"/>
            <a:ext cx="99780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A31C295A-E5A4-E600-B3CB-501A4855FE4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19642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2" name="Rectangle 1">
            <a:extLst>
              <a:ext uri="{FF2B5EF4-FFF2-40B4-BE49-F238E27FC236}">
                <a16:creationId xmlns:a16="http://schemas.microsoft.com/office/drawing/2014/main" id="{BDE3D59C-E3DD-91DE-8B16-C29C01F87884}"/>
              </a:ext>
            </a:extLst>
          </p:cNvPr>
          <p:cNvSpPr/>
          <p:nvPr/>
        </p:nvSpPr>
        <p:spPr>
          <a:xfrm>
            <a:off x="0" y="0"/>
            <a:ext cx="12192000" cy="68579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8" name="Google Shape;1608;p199"/>
          <p:cNvPicPr preferRelativeResize="0"/>
          <p:nvPr/>
        </p:nvPicPr>
        <p:blipFill rotWithShape="1">
          <a:blip r:embed="rId3">
            <a:alphaModFix amt="50000"/>
          </a:blip>
          <a:srcRect r="15390"/>
          <a:stretch/>
        </p:blipFill>
        <p:spPr>
          <a:xfrm>
            <a:off x="2520800" y="0"/>
            <a:ext cx="9671200" cy="6858000"/>
          </a:xfrm>
          <a:prstGeom prst="rect">
            <a:avLst/>
          </a:prstGeom>
          <a:noFill/>
          <a:ln>
            <a:noFill/>
          </a:ln>
        </p:spPr>
      </p:pic>
      <p:sp>
        <p:nvSpPr>
          <p:cNvPr id="1609" name="Google Shape;1609;p199"/>
          <p:cNvSpPr/>
          <p:nvPr/>
        </p:nvSpPr>
        <p:spPr>
          <a:xfrm>
            <a:off x="0" y="-33"/>
            <a:ext cx="5103200" cy="68580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121900" tIns="121900" rIns="121900" bIns="121900" anchor="ctr" anchorCtr="0">
            <a:noAutofit/>
          </a:bodyPr>
          <a:lstStyle/>
          <a:p>
            <a:endParaRPr sz="2400"/>
          </a:p>
        </p:txBody>
      </p:sp>
      <p:sp>
        <p:nvSpPr>
          <p:cNvPr id="1610" name="Google Shape;1610;p199"/>
          <p:cNvSpPr txBox="1">
            <a:spLocks noGrp="1"/>
          </p:cNvSpPr>
          <p:nvPr>
            <p:ph type="body" idx="4294967295"/>
          </p:nvPr>
        </p:nvSpPr>
        <p:spPr>
          <a:xfrm>
            <a:off x="130799" y="2178800"/>
            <a:ext cx="5223079" cy="2500400"/>
          </a:xfrm>
          <a:prstGeom prst="rect">
            <a:avLst/>
          </a:prstGeom>
        </p:spPr>
        <p:txBody>
          <a:bodyPr spcFirstLastPara="1" vert="horz" wrap="square" lIns="91433" tIns="45700" rIns="91433" bIns="45700" rtlCol="0" anchor="t" anchorCtr="0">
            <a:noAutofit/>
          </a:bodyPr>
          <a:lstStyle/>
          <a:p>
            <a:pPr marL="0" indent="0">
              <a:spcBef>
                <a:spcPts val="1067"/>
              </a:spcBef>
              <a:buNone/>
            </a:pPr>
            <a:r>
              <a:rPr lang="en" sz="5600" dirty="0">
                <a:solidFill>
                  <a:schemeClr val="bg1"/>
                </a:solidFill>
                <a:latin typeface="Impact"/>
                <a:ea typeface="Impact"/>
                <a:cs typeface="Impact"/>
                <a:sym typeface="Impact"/>
              </a:rPr>
              <a:t>Welcome to the dark side of data science</a:t>
            </a:r>
            <a:endParaRPr sz="5600" dirty="0">
              <a:solidFill>
                <a:schemeClr val="bg1"/>
              </a:solidFill>
              <a:latin typeface="Impact"/>
              <a:ea typeface="Impact"/>
              <a:cs typeface="Impact"/>
              <a:sym typeface="Impac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EB1830-8D65-5871-3D9E-DCCB587C3852}"/>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BE84C-08CB-85AE-0347-86473FAF47DA}"/>
              </a:ext>
            </a:extLst>
          </p:cNvPr>
          <p:cNvSpPr>
            <a:spLocks noGrp="1"/>
          </p:cNvSpPr>
          <p:nvPr>
            <p:ph type="title"/>
          </p:nvPr>
        </p:nvSpPr>
        <p:spPr/>
        <p:txBody>
          <a:bodyPr/>
          <a:lstStyle/>
          <a:p>
            <a:r>
              <a:rPr lang="en-US" dirty="0">
                <a:solidFill>
                  <a:schemeClr val="accent1"/>
                </a:solidFill>
              </a:rPr>
              <a:t>Delivering value with AI takes 5 steps</a:t>
            </a:r>
          </a:p>
        </p:txBody>
      </p:sp>
      <p:sp>
        <p:nvSpPr>
          <p:cNvPr id="4" name="Google Shape;1451;p195">
            <a:extLst>
              <a:ext uri="{FF2B5EF4-FFF2-40B4-BE49-F238E27FC236}">
                <a16:creationId xmlns:a16="http://schemas.microsoft.com/office/drawing/2014/main" id="{0CEDB68F-E50A-5ECE-62BB-AB5DCB79F0B2}"/>
              </a:ext>
            </a:extLst>
          </p:cNvPr>
          <p:cNvSpPr/>
          <p:nvPr/>
        </p:nvSpPr>
        <p:spPr>
          <a:xfrm>
            <a:off x="9419803" y="2068612"/>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452;p195">
            <a:extLst>
              <a:ext uri="{FF2B5EF4-FFF2-40B4-BE49-F238E27FC236}">
                <a16:creationId xmlns:a16="http://schemas.microsoft.com/office/drawing/2014/main" id="{B0FBBF19-7104-2D2B-A0BC-F6618831136D}"/>
              </a:ext>
            </a:extLst>
          </p:cNvPr>
          <p:cNvGrpSpPr/>
          <p:nvPr/>
        </p:nvGrpSpPr>
        <p:grpSpPr>
          <a:xfrm>
            <a:off x="9184166" y="1684920"/>
            <a:ext cx="1383000" cy="1240658"/>
            <a:chOff x="7409688" y="1936158"/>
            <a:chExt cx="1383000" cy="1240658"/>
          </a:xfrm>
        </p:grpSpPr>
        <p:pic>
          <p:nvPicPr>
            <p:cNvPr id="6" name="Google Shape;1453;p195">
              <a:extLst>
                <a:ext uri="{FF2B5EF4-FFF2-40B4-BE49-F238E27FC236}">
                  <a16:creationId xmlns:a16="http://schemas.microsoft.com/office/drawing/2014/main" id="{7EF6E4FE-AF62-A317-5E6A-F141593DEA68}"/>
                </a:ext>
              </a:extLst>
            </p:cNvPr>
            <p:cNvPicPr preferRelativeResize="0"/>
            <p:nvPr/>
          </p:nvPicPr>
          <p:blipFill>
            <a:blip r:embed="rId2">
              <a:alphaModFix/>
            </a:blip>
            <a:stretch>
              <a:fillRect/>
            </a:stretch>
          </p:blipFill>
          <p:spPr>
            <a:xfrm>
              <a:off x="7647775" y="2269991"/>
              <a:ext cx="906825" cy="906825"/>
            </a:xfrm>
            <a:prstGeom prst="rect">
              <a:avLst/>
            </a:prstGeom>
            <a:noFill/>
            <a:ln>
              <a:noFill/>
            </a:ln>
          </p:spPr>
        </p:pic>
        <p:sp>
          <p:nvSpPr>
            <p:cNvPr id="7" name="Google Shape;1454;p195">
              <a:extLst>
                <a:ext uri="{FF2B5EF4-FFF2-40B4-BE49-F238E27FC236}">
                  <a16:creationId xmlns:a16="http://schemas.microsoft.com/office/drawing/2014/main" id="{269E73DE-4509-5CC8-0A0D-C164681C8EEC}"/>
                </a:ext>
              </a:extLst>
            </p:cNvPr>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8" name="Google Shape;1455;p195">
            <a:extLst>
              <a:ext uri="{FF2B5EF4-FFF2-40B4-BE49-F238E27FC236}">
                <a16:creationId xmlns:a16="http://schemas.microsoft.com/office/drawing/2014/main" id="{4BC90448-1810-38DC-73BC-3B0F9B0A8307}"/>
              </a:ext>
            </a:extLst>
          </p:cNvPr>
          <p:cNvSpPr/>
          <p:nvPr/>
        </p:nvSpPr>
        <p:spPr>
          <a:xfrm>
            <a:off x="2329003" y="2161312"/>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6;p195">
            <a:extLst>
              <a:ext uri="{FF2B5EF4-FFF2-40B4-BE49-F238E27FC236}">
                <a16:creationId xmlns:a16="http://schemas.microsoft.com/office/drawing/2014/main" id="{0D4CFD34-0BB2-CF73-4E87-5C8C27F014D1}"/>
              </a:ext>
            </a:extLst>
          </p:cNvPr>
          <p:cNvSpPr/>
          <p:nvPr/>
        </p:nvSpPr>
        <p:spPr>
          <a:xfrm>
            <a:off x="6174336" y="2745087"/>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457;p195">
            <a:extLst>
              <a:ext uri="{FF2B5EF4-FFF2-40B4-BE49-F238E27FC236}">
                <a16:creationId xmlns:a16="http://schemas.microsoft.com/office/drawing/2014/main" id="{97BA67FA-4A7B-44C0-CFC1-27ED5AFC20F7}"/>
              </a:ext>
            </a:extLst>
          </p:cNvPr>
          <p:cNvGrpSpPr/>
          <p:nvPr/>
        </p:nvGrpSpPr>
        <p:grpSpPr>
          <a:xfrm>
            <a:off x="5571034" y="1684920"/>
            <a:ext cx="1383000" cy="1232708"/>
            <a:chOff x="3880500" y="1936158"/>
            <a:chExt cx="1383000" cy="1232708"/>
          </a:xfrm>
        </p:grpSpPr>
        <p:pic>
          <p:nvPicPr>
            <p:cNvPr id="11" name="Google Shape;1458;p195">
              <a:extLst>
                <a:ext uri="{FF2B5EF4-FFF2-40B4-BE49-F238E27FC236}">
                  <a16:creationId xmlns:a16="http://schemas.microsoft.com/office/drawing/2014/main" id="{DEFAF9C9-FC85-B642-8AB9-39E4F84D7C3B}"/>
                </a:ext>
              </a:extLst>
            </p:cNvPr>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2" name="Google Shape;1459;p195">
              <a:extLst>
                <a:ext uri="{FF2B5EF4-FFF2-40B4-BE49-F238E27FC236}">
                  <a16:creationId xmlns:a16="http://schemas.microsoft.com/office/drawing/2014/main" id="{4376FEC8-8893-D21E-AB25-582589F67BD4}"/>
                </a:ext>
              </a:extLst>
            </p:cNvPr>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3" name="Google Shape;1460;p195">
            <a:extLst>
              <a:ext uri="{FF2B5EF4-FFF2-40B4-BE49-F238E27FC236}">
                <a16:creationId xmlns:a16="http://schemas.microsoft.com/office/drawing/2014/main" id="{B33A162A-5E7E-F212-297A-2E4B8C75DD41}"/>
              </a:ext>
            </a:extLst>
          </p:cNvPr>
          <p:cNvGrpSpPr/>
          <p:nvPr/>
        </p:nvGrpSpPr>
        <p:grpSpPr>
          <a:xfrm>
            <a:off x="1957903" y="1684920"/>
            <a:ext cx="1383000" cy="1187058"/>
            <a:chOff x="183425" y="1936158"/>
            <a:chExt cx="1383000" cy="1187058"/>
          </a:xfrm>
        </p:grpSpPr>
        <p:pic>
          <p:nvPicPr>
            <p:cNvPr id="14" name="Google Shape;1461;p195">
              <a:extLst>
                <a:ext uri="{FF2B5EF4-FFF2-40B4-BE49-F238E27FC236}">
                  <a16:creationId xmlns:a16="http://schemas.microsoft.com/office/drawing/2014/main" id="{1ED27469-5862-75FF-21FD-3CACA6540651}"/>
                </a:ext>
              </a:extLst>
            </p:cNvPr>
            <p:cNvPicPr preferRelativeResize="0"/>
            <p:nvPr/>
          </p:nvPicPr>
          <p:blipFill>
            <a:blip r:embed="rId4">
              <a:alphaModFix/>
            </a:blip>
            <a:stretch>
              <a:fillRect/>
            </a:stretch>
          </p:blipFill>
          <p:spPr>
            <a:xfrm>
              <a:off x="475125" y="2323591"/>
              <a:ext cx="799625" cy="799625"/>
            </a:xfrm>
            <a:prstGeom prst="rect">
              <a:avLst/>
            </a:prstGeom>
            <a:noFill/>
            <a:ln>
              <a:noFill/>
            </a:ln>
          </p:spPr>
        </p:pic>
        <p:sp>
          <p:nvSpPr>
            <p:cNvPr id="15" name="Google Shape;1462;p195">
              <a:extLst>
                <a:ext uri="{FF2B5EF4-FFF2-40B4-BE49-F238E27FC236}">
                  <a16:creationId xmlns:a16="http://schemas.microsoft.com/office/drawing/2014/main" id="{D06F9FC5-163B-C549-F3F6-615512799B1F}"/>
                </a:ext>
              </a:extLst>
            </p:cNvPr>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6" name="Google Shape;1463;p195">
            <a:extLst>
              <a:ext uri="{FF2B5EF4-FFF2-40B4-BE49-F238E27FC236}">
                <a16:creationId xmlns:a16="http://schemas.microsoft.com/office/drawing/2014/main" id="{66720760-76B6-BB8C-6FC0-C38E657C391E}"/>
              </a:ext>
            </a:extLst>
          </p:cNvPr>
          <p:cNvSpPr/>
          <p:nvPr/>
        </p:nvSpPr>
        <p:spPr>
          <a:xfrm>
            <a:off x="4000116" y="2068612"/>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464;p195">
            <a:extLst>
              <a:ext uri="{FF2B5EF4-FFF2-40B4-BE49-F238E27FC236}">
                <a16:creationId xmlns:a16="http://schemas.microsoft.com/office/drawing/2014/main" id="{8528F04D-0F3D-E2B5-6EA9-AF4CCB25795E}"/>
              </a:ext>
            </a:extLst>
          </p:cNvPr>
          <p:cNvGrpSpPr/>
          <p:nvPr/>
        </p:nvGrpSpPr>
        <p:grpSpPr>
          <a:xfrm>
            <a:off x="3764469" y="1684920"/>
            <a:ext cx="1383000" cy="1240658"/>
            <a:chOff x="2027263" y="1936158"/>
            <a:chExt cx="1383000" cy="1240658"/>
          </a:xfrm>
        </p:grpSpPr>
        <p:pic>
          <p:nvPicPr>
            <p:cNvPr id="18" name="Google Shape;1465;p195">
              <a:extLst>
                <a:ext uri="{FF2B5EF4-FFF2-40B4-BE49-F238E27FC236}">
                  <a16:creationId xmlns:a16="http://schemas.microsoft.com/office/drawing/2014/main" id="{0EA4B084-29B8-8B85-E97B-A21E1843A204}"/>
                </a:ext>
              </a:extLst>
            </p:cNvPr>
            <p:cNvPicPr preferRelativeResize="0"/>
            <p:nvPr/>
          </p:nvPicPr>
          <p:blipFill>
            <a:blip r:embed="rId5">
              <a:alphaModFix/>
            </a:blip>
            <a:stretch>
              <a:fillRect/>
            </a:stretch>
          </p:blipFill>
          <p:spPr>
            <a:xfrm>
              <a:off x="2265350" y="2269991"/>
              <a:ext cx="906825" cy="906825"/>
            </a:xfrm>
            <a:prstGeom prst="rect">
              <a:avLst/>
            </a:prstGeom>
            <a:noFill/>
            <a:ln>
              <a:noFill/>
            </a:ln>
          </p:spPr>
        </p:pic>
        <p:sp>
          <p:nvSpPr>
            <p:cNvPr id="19" name="Google Shape;1466;p195">
              <a:extLst>
                <a:ext uri="{FF2B5EF4-FFF2-40B4-BE49-F238E27FC236}">
                  <a16:creationId xmlns:a16="http://schemas.microsoft.com/office/drawing/2014/main" id="{E460EF2F-9875-D0C3-A8A4-0BB2550FF505}"/>
                </a:ext>
              </a:extLst>
            </p:cNvPr>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20" name="Google Shape;1467;p195">
            <a:extLst>
              <a:ext uri="{FF2B5EF4-FFF2-40B4-BE49-F238E27FC236}">
                <a16:creationId xmlns:a16="http://schemas.microsoft.com/office/drawing/2014/main" id="{C7F2857E-7A89-D033-93B7-58AA2E6EF57E}"/>
              </a:ext>
            </a:extLst>
          </p:cNvPr>
          <p:cNvSpPr/>
          <p:nvPr/>
        </p:nvSpPr>
        <p:spPr>
          <a:xfrm>
            <a:off x="7613253" y="2068612"/>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468;p195">
            <a:extLst>
              <a:ext uri="{FF2B5EF4-FFF2-40B4-BE49-F238E27FC236}">
                <a16:creationId xmlns:a16="http://schemas.microsoft.com/office/drawing/2014/main" id="{32C71BAD-B2B0-C5BD-B827-FAC0786DFCDD}"/>
              </a:ext>
            </a:extLst>
          </p:cNvPr>
          <p:cNvGrpSpPr/>
          <p:nvPr/>
        </p:nvGrpSpPr>
        <p:grpSpPr>
          <a:xfrm>
            <a:off x="7377600" y="1684920"/>
            <a:ext cx="1383000" cy="1248609"/>
            <a:chOff x="5407313" y="1936158"/>
            <a:chExt cx="1383000" cy="1248609"/>
          </a:xfrm>
        </p:grpSpPr>
        <p:pic>
          <p:nvPicPr>
            <p:cNvPr id="22" name="Google Shape;1469;p195">
              <a:extLst>
                <a:ext uri="{FF2B5EF4-FFF2-40B4-BE49-F238E27FC236}">
                  <a16:creationId xmlns:a16="http://schemas.microsoft.com/office/drawing/2014/main" id="{C71153F1-5ACC-5368-0DE9-49B2F278565F}"/>
                </a:ext>
              </a:extLst>
            </p:cNvPr>
            <p:cNvPicPr preferRelativeResize="0"/>
            <p:nvPr/>
          </p:nvPicPr>
          <p:blipFill>
            <a:blip r:embed="rId6">
              <a:alphaModFix/>
            </a:blip>
            <a:stretch>
              <a:fillRect/>
            </a:stretch>
          </p:blipFill>
          <p:spPr>
            <a:xfrm>
              <a:off x="5645401" y="2262041"/>
              <a:ext cx="906824" cy="922726"/>
            </a:xfrm>
            <a:prstGeom prst="rect">
              <a:avLst/>
            </a:prstGeom>
            <a:noFill/>
            <a:ln>
              <a:noFill/>
            </a:ln>
          </p:spPr>
        </p:pic>
        <p:sp>
          <p:nvSpPr>
            <p:cNvPr id="23" name="Google Shape;1470;p195">
              <a:extLst>
                <a:ext uri="{FF2B5EF4-FFF2-40B4-BE49-F238E27FC236}">
                  <a16:creationId xmlns:a16="http://schemas.microsoft.com/office/drawing/2014/main" id="{A8F58922-A85A-C664-1C0A-AF2690C161C8}"/>
                </a:ext>
              </a:extLst>
            </p:cNvPr>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24" name="Google Shape;1471;p195">
            <a:extLst>
              <a:ext uri="{FF2B5EF4-FFF2-40B4-BE49-F238E27FC236}">
                <a16:creationId xmlns:a16="http://schemas.microsoft.com/office/drawing/2014/main" id="{FC240C59-2962-BF8C-21B8-3E9D1C5C0A89}"/>
              </a:ext>
            </a:extLst>
          </p:cNvPr>
          <p:cNvCxnSpPr/>
          <p:nvPr/>
        </p:nvCxnSpPr>
        <p:spPr>
          <a:xfrm>
            <a:off x="2120503" y="3922737"/>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1472;p195">
            <a:extLst>
              <a:ext uri="{FF2B5EF4-FFF2-40B4-BE49-F238E27FC236}">
                <a16:creationId xmlns:a16="http://schemas.microsoft.com/office/drawing/2014/main" id="{D4F47495-338E-F54F-3CDE-955AE157572C}"/>
              </a:ext>
            </a:extLst>
          </p:cNvPr>
          <p:cNvCxnSpPr/>
          <p:nvPr/>
        </p:nvCxnSpPr>
        <p:spPr>
          <a:xfrm>
            <a:off x="3927078" y="3922737"/>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1473;p195">
            <a:extLst>
              <a:ext uri="{FF2B5EF4-FFF2-40B4-BE49-F238E27FC236}">
                <a16:creationId xmlns:a16="http://schemas.microsoft.com/office/drawing/2014/main" id="{A6D1E252-E905-2274-4D8A-BC9FF04D6EBA}"/>
              </a:ext>
            </a:extLst>
          </p:cNvPr>
          <p:cNvCxnSpPr/>
          <p:nvPr/>
        </p:nvCxnSpPr>
        <p:spPr>
          <a:xfrm>
            <a:off x="5733628" y="3922737"/>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1474;p195">
            <a:extLst>
              <a:ext uri="{FF2B5EF4-FFF2-40B4-BE49-F238E27FC236}">
                <a16:creationId xmlns:a16="http://schemas.microsoft.com/office/drawing/2014/main" id="{AFA4A652-89BA-D0EB-033A-7A0F7630B411}"/>
              </a:ext>
            </a:extLst>
          </p:cNvPr>
          <p:cNvCxnSpPr/>
          <p:nvPr/>
        </p:nvCxnSpPr>
        <p:spPr>
          <a:xfrm>
            <a:off x="7540203" y="3922737"/>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1475;p195">
            <a:extLst>
              <a:ext uri="{FF2B5EF4-FFF2-40B4-BE49-F238E27FC236}">
                <a16:creationId xmlns:a16="http://schemas.microsoft.com/office/drawing/2014/main" id="{2C7A586A-960D-5D23-4A27-862E5CBC7180}"/>
              </a:ext>
            </a:extLst>
          </p:cNvPr>
          <p:cNvCxnSpPr/>
          <p:nvPr/>
        </p:nvCxnSpPr>
        <p:spPr>
          <a:xfrm>
            <a:off x="9346766" y="3922737"/>
            <a:ext cx="1057800" cy="0"/>
          </a:xfrm>
          <a:prstGeom prst="straightConnector1">
            <a:avLst/>
          </a:prstGeom>
          <a:noFill/>
          <a:ln w="9525" cap="flat" cmpd="sng">
            <a:solidFill>
              <a:schemeClr val="dk2"/>
            </a:solidFill>
            <a:prstDash val="solid"/>
            <a:round/>
            <a:headEnd type="none" w="med" len="med"/>
            <a:tailEnd type="none" w="med" len="med"/>
          </a:ln>
        </p:spPr>
      </p:cxnSp>
      <p:sp>
        <p:nvSpPr>
          <p:cNvPr id="29" name="Google Shape;1476;p195">
            <a:extLst>
              <a:ext uri="{FF2B5EF4-FFF2-40B4-BE49-F238E27FC236}">
                <a16:creationId xmlns:a16="http://schemas.microsoft.com/office/drawing/2014/main" id="{79C39F45-DFF0-7D55-BF86-2175C130B67F}"/>
              </a:ext>
            </a:extLst>
          </p:cNvPr>
          <p:cNvSpPr txBox="1"/>
          <p:nvPr/>
        </p:nvSpPr>
        <p:spPr>
          <a:xfrm>
            <a:off x="1850678" y="3634537"/>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30" name="Google Shape;1477;p195">
            <a:extLst>
              <a:ext uri="{FF2B5EF4-FFF2-40B4-BE49-F238E27FC236}">
                <a16:creationId xmlns:a16="http://schemas.microsoft.com/office/drawing/2014/main" id="{9155193B-BE1D-7C78-B559-FBCDEEBBDCD3}"/>
              </a:ext>
            </a:extLst>
          </p:cNvPr>
          <p:cNvSpPr txBox="1"/>
          <p:nvPr/>
        </p:nvSpPr>
        <p:spPr>
          <a:xfrm>
            <a:off x="1957903" y="4126212"/>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31" name="Google Shape;1478;p195">
            <a:extLst>
              <a:ext uri="{FF2B5EF4-FFF2-40B4-BE49-F238E27FC236}">
                <a16:creationId xmlns:a16="http://schemas.microsoft.com/office/drawing/2014/main" id="{CE1E643E-F122-8369-BABC-9B1084C56A04}"/>
              </a:ext>
            </a:extLst>
          </p:cNvPr>
          <p:cNvSpPr txBox="1"/>
          <p:nvPr/>
        </p:nvSpPr>
        <p:spPr>
          <a:xfrm>
            <a:off x="3764478" y="4126212"/>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32" name="Google Shape;1479;p195">
            <a:extLst>
              <a:ext uri="{FF2B5EF4-FFF2-40B4-BE49-F238E27FC236}">
                <a16:creationId xmlns:a16="http://schemas.microsoft.com/office/drawing/2014/main" id="{B2AD4FA1-FB5D-9298-B101-0CB94C39872E}"/>
              </a:ext>
            </a:extLst>
          </p:cNvPr>
          <p:cNvSpPr txBox="1"/>
          <p:nvPr/>
        </p:nvSpPr>
        <p:spPr>
          <a:xfrm>
            <a:off x="5654978" y="4126212"/>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33" name="Google Shape;1480;p195">
            <a:extLst>
              <a:ext uri="{FF2B5EF4-FFF2-40B4-BE49-F238E27FC236}">
                <a16:creationId xmlns:a16="http://schemas.microsoft.com/office/drawing/2014/main" id="{D2FAA512-75C5-A935-68CA-D3165BCF9D10}"/>
              </a:ext>
            </a:extLst>
          </p:cNvPr>
          <p:cNvSpPr txBox="1"/>
          <p:nvPr/>
        </p:nvSpPr>
        <p:spPr>
          <a:xfrm>
            <a:off x="7377603" y="4126212"/>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34" name="Google Shape;1481;p195">
            <a:extLst>
              <a:ext uri="{FF2B5EF4-FFF2-40B4-BE49-F238E27FC236}">
                <a16:creationId xmlns:a16="http://schemas.microsoft.com/office/drawing/2014/main" id="{B9A84265-5F1F-D754-F4F7-D25B41D51EC6}"/>
              </a:ext>
            </a:extLst>
          </p:cNvPr>
          <p:cNvSpPr txBox="1"/>
          <p:nvPr/>
        </p:nvSpPr>
        <p:spPr>
          <a:xfrm>
            <a:off x="9184153" y="4126212"/>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
        <p:nvSpPr>
          <p:cNvPr id="35" name="Footer Placeholder 4">
            <a:extLst>
              <a:ext uri="{FF2B5EF4-FFF2-40B4-BE49-F238E27FC236}">
                <a16:creationId xmlns:a16="http://schemas.microsoft.com/office/drawing/2014/main" id="{BCC8077D-9496-4A20-8036-B9173DF6B51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7040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10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32B-477A-8622-5F39-E1421DEE916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A594F52-07BC-E8BA-A471-AC63547B9E88}"/>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D1FA0-E7AC-3B21-95BA-BC308E42B1BA}"/>
              </a:ext>
            </a:extLst>
          </p:cNvPr>
          <p:cNvSpPr>
            <a:spLocks noGrp="1"/>
          </p:cNvSpPr>
          <p:nvPr>
            <p:ph type="title"/>
          </p:nvPr>
        </p:nvSpPr>
        <p:spPr/>
        <p:txBody>
          <a:bodyPr/>
          <a:lstStyle/>
          <a:p>
            <a:r>
              <a:rPr lang="en-US" dirty="0">
                <a:solidFill>
                  <a:schemeClr val="accent1"/>
                </a:solidFill>
              </a:rPr>
              <a:t>There are multiple stakeholders on this journey</a:t>
            </a:r>
          </a:p>
        </p:txBody>
      </p:sp>
      <p:grpSp>
        <p:nvGrpSpPr>
          <p:cNvPr id="169" name="Group 168">
            <a:extLst>
              <a:ext uri="{FF2B5EF4-FFF2-40B4-BE49-F238E27FC236}">
                <a16:creationId xmlns:a16="http://schemas.microsoft.com/office/drawing/2014/main" id="{7EA5A6DE-58E5-F2AF-FE33-B584BA007C34}"/>
              </a:ext>
            </a:extLst>
          </p:cNvPr>
          <p:cNvGrpSpPr/>
          <p:nvPr/>
        </p:nvGrpSpPr>
        <p:grpSpPr>
          <a:xfrm>
            <a:off x="1615631" y="1748299"/>
            <a:ext cx="8960738" cy="3073792"/>
            <a:chOff x="473133" y="1250358"/>
            <a:chExt cx="8960738" cy="3073792"/>
          </a:xfrm>
        </p:grpSpPr>
        <p:sp>
          <p:nvSpPr>
            <p:cNvPr id="102" name="Google Shape;1486;p196">
              <a:extLst>
                <a:ext uri="{FF2B5EF4-FFF2-40B4-BE49-F238E27FC236}">
                  <a16:creationId xmlns:a16="http://schemas.microsoft.com/office/drawing/2014/main" id="{3BEB4210-C1C9-E2EE-9A5C-91D8841307B9}"/>
                </a:ext>
              </a:extLst>
            </p:cNvPr>
            <p:cNvSpPr/>
            <p:nvPr/>
          </p:nvSpPr>
          <p:spPr>
            <a:xfrm>
              <a:off x="7040171"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3" name="Google Shape;1487;p196">
              <a:extLst>
                <a:ext uri="{FF2B5EF4-FFF2-40B4-BE49-F238E27FC236}">
                  <a16:creationId xmlns:a16="http://schemas.microsoft.com/office/drawing/2014/main" id="{20D9AEDC-321C-15E0-4AAA-1FB48C4CE281}"/>
                </a:ext>
              </a:extLst>
            </p:cNvPr>
            <p:cNvSpPr/>
            <p:nvPr/>
          </p:nvSpPr>
          <p:spPr>
            <a:xfrm>
              <a:off x="7935033"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488;p196">
              <a:extLst>
                <a:ext uri="{FF2B5EF4-FFF2-40B4-BE49-F238E27FC236}">
                  <a16:creationId xmlns:a16="http://schemas.microsoft.com/office/drawing/2014/main" id="{A0A872E0-591E-CC1B-8AF2-609CEA45DD54}"/>
                </a:ext>
              </a:extLst>
            </p:cNvPr>
            <p:cNvGrpSpPr/>
            <p:nvPr/>
          </p:nvGrpSpPr>
          <p:grpSpPr>
            <a:xfrm>
              <a:off x="7699396" y="1250358"/>
              <a:ext cx="1383000" cy="1240658"/>
              <a:chOff x="7409688" y="1936158"/>
              <a:chExt cx="1383000" cy="1240658"/>
            </a:xfrm>
          </p:grpSpPr>
          <p:pic>
            <p:nvPicPr>
              <p:cNvPr id="105" name="Google Shape;1489;p196">
                <a:extLst>
                  <a:ext uri="{FF2B5EF4-FFF2-40B4-BE49-F238E27FC236}">
                    <a16:creationId xmlns:a16="http://schemas.microsoft.com/office/drawing/2014/main" id="{438C85BD-F06E-662F-5206-0727776BC159}"/>
                  </a:ext>
                </a:extLst>
              </p:cNvPr>
              <p:cNvPicPr preferRelativeResize="0"/>
              <p:nvPr/>
            </p:nvPicPr>
            <p:blipFill>
              <a:blip r:embed="rId2">
                <a:alphaModFix/>
              </a:blip>
              <a:stretch>
                <a:fillRect/>
              </a:stretch>
            </p:blipFill>
            <p:spPr>
              <a:xfrm>
                <a:off x="7647775" y="2269991"/>
                <a:ext cx="906825" cy="906825"/>
              </a:xfrm>
              <a:prstGeom prst="rect">
                <a:avLst/>
              </a:prstGeom>
              <a:noFill/>
              <a:ln>
                <a:noFill/>
              </a:ln>
            </p:spPr>
          </p:pic>
          <p:sp>
            <p:nvSpPr>
              <p:cNvPr id="106" name="Google Shape;1490;p196">
                <a:extLst>
                  <a:ext uri="{FF2B5EF4-FFF2-40B4-BE49-F238E27FC236}">
                    <a16:creationId xmlns:a16="http://schemas.microsoft.com/office/drawing/2014/main" id="{82A87D10-C79D-B31A-C802-19097A03C6DF}"/>
                  </a:ext>
                </a:extLst>
              </p:cNvPr>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07" name="Google Shape;1491;p196">
              <a:extLst>
                <a:ext uri="{FF2B5EF4-FFF2-40B4-BE49-F238E27FC236}">
                  <a16:creationId xmlns:a16="http://schemas.microsoft.com/office/drawing/2014/main" id="{212EBBEC-A1A1-FE55-9D1F-9A1E539B2AC4}"/>
                </a:ext>
              </a:extLst>
            </p:cNvPr>
            <p:cNvSpPr/>
            <p:nvPr/>
          </p:nvSpPr>
          <p:spPr>
            <a:xfrm>
              <a:off x="473133"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8" name="Google Shape;1492;p196">
              <a:extLst>
                <a:ext uri="{FF2B5EF4-FFF2-40B4-BE49-F238E27FC236}">
                  <a16:creationId xmlns:a16="http://schemas.microsoft.com/office/drawing/2014/main" id="{25993E56-654C-42DB-267B-5FB4708F7582}"/>
                </a:ext>
              </a:extLst>
            </p:cNvPr>
            <p:cNvSpPr/>
            <p:nvPr/>
          </p:nvSpPr>
          <p:spPr>
            <a:xfrm>
              <a:off x="844233"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93;p196">
              <a:extLst>
                <a:ext uri="{FF2B5EF4-FFF2-40B4-BE49-F238E27FC236}">
                  <a16:creationId xmlns:a16="http://schemas.microsoft.com/office/drawing/2014/main" id="{55A85D68-91CD-7843-1B02-597855948744}"/>
                </a:ext>
              </a:extLst>
            </p:cNvPr>
            <p:cNvSpPr/>
            <p:nvPr/>
          </p:nvSpPr>
          <p:spPr>
            <a:xfrm>
              <a:off x="5068121"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0" name="Google Shape;1494;p196">
              <a:extLst>
                <a:ext uri="{FF2B5EF4-FFF2-40B4-BE49-F238E27FC236}">
                  <a16:creationId xmlns:a16="http://schemas.microsoft.com/office/drawing/2014/main" id="{D3DCC5D7-7DF9-1CBB-EE0E-D5440E629ABE}"/>
                </a:ext>
              </a:extLst>
            </p:cNvPr>
            <p:cNvSpPr/>
            <p:nvPr/>
          </p:nvSpPr>
          <p:spPr>
            <a:xfrm>
              <a:off x="3580908"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1" name="Google Shape;1495;p196">
              <a:extLst>
                <a:ext uri="{FF2B5EF4-FFF2-40B4-BE49-F238E27FC236}">
                  <a16:creationId xmlns:a16="http://schemas.microsoft.com/office/drawing/2014/main" id="{47AFBF80-3A09-7FAB-C8B2-231006A06823}"/>
                </a:ext>
              </a:extLst>
            </p:cNvPr>
            <p:cNvSpPr/>
            <p:nvPr/>
          </p:nvSpPr>
          <p:spPr>
            <a:xfrm>
              <a:off x="4689566"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496;p196">
              <a:extLst>
                <a:ext uri="{FF2B5EF4-FFF2-40B4-BE49-F238E27FC236}">
                  <a16:creationId xmlns:a16="http://schemas.microsoft.com/office/drawing/2014/main" id="{0E987E6B-9915-4AD5-8839-DD58C1B230C5}"/>
                </a:ext>
              </a:extLst>
            </p:cNvPr>
            <p:cNvGrpSpPr/>
            <p:nvPr/>
          </p:nvGrpSpPr>
          <p:grpSpPr>
            <a:xfrm>
              <a:off x="4086264" y="1250358"/>
              <a:ext cx="1383000" cy="1232708"/>
              <a:chOff x="3880500" y="1936158"/>
              <a:chExt cx="1383000" cy="1232708"/>
            </a:xfrm>
          </p:grpSpPr>
          <p:pic>
            <p:nvPicPr>
              <p:cNvPr id="113" name="Google Shape;1497;p196">
                <a:extLst>
                  <a:ext uri="{FF2B5EF4-FFF2-40B4-BE49-F238E27FC236}">
                    <a16:creationId xmlns:a16="http://schemas.microsoft.com/office/drawing/2014/main" id="{BF89AC62-E5F9-EA0B-2EFA-6C95C8CE8858}"/>
                  </a:ext>
                </a:extLst>
              </p:cNvPr>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14" name="Google Shape;1498;p196">
                <a:extLst>
                  <a:ext uri="{FF2B5EF4-FFF2-40B4-BE49-F238E27FC236}">
                    <a16:creationId xmlns:a16="http://schemas.microsoft.com/office/drawing/2014/main" id="{60C1FF2D-057C-FBAC-2A0B-D0FA83A6DA47}"/>
                  </a:ext>
                </a:extLst>
              </p:cNvPr>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15" name="Google Shape;1499;p196">
              <a:extLst>
                <a:ext uri="{FF2B5EF4-FFF2-40B4-BE49-F238E27FC236}">
                  <a16:creationId xmlns:a16="http://schemas.microsoft.com/office/drawing/2014/main" id="{013D260D-908C-DA70-C2BB-A8902D20BB00}"/>
                </a:ext>
              </a:extLst>
            </p:cNvPr>
            <p:cNvGrpSpPr/>
            <p:nvPr/>
          </p:nvGrpSpPr>
          <p:grpSpPr>
            <a:xfrm>
              <a:off x="473133" y="1250358"/>
              <a:ext cx="1383000" cy="1187058"/>
              <a:chOff x="183425" y="1936158"/>
              <a:chExt cx="1383000" cy="1187058"/>
            </a:xfrm>
          </p:grpSpPr>
          <p:pic>
            <p:nvPicPr>
              <p:cNvPr id="116" name="Google Shape;1500;p196">
                <a:extLst>
                  <a:ext uri="{FF2B5EF4-FFF2-40B4-BE49-F238E27FC236}">
                    <a16:creationId xmlns:a16="http://schemas.microsoft.com/office/drawing/2014/main" id="{9BCE90B2-AF88-85C8-ADC1-D8EE115EE698}"/>
                  </a:ext>
                </a:extLst>
              </p:cNvPr>
              <p:cNvPicPr preferRelativeResize="0"/>
              <p:nvPr/>
            </p:nvPicPr>
            <p:blipFill>
              <a:blip r:embed="rId4">
                <a:alphaModFix/>
              </a:blip>
              <a:stretch>
                <a:fillRect/>
              </a:stretch>
            </p:blipFill>
            <p:spPr>
              <a:xfrm>
                <a:off x="475125" y="2323591"/>
                <a:ext cx="799625" cy="799625"/>
              </a:xfrm>
              <a:prstGeom prst="rect">
                <a:avLst/>
              </a:prstGeom>
              <a:noFill/>
              <a:ln>
                <a:noFill/>
              </a:ln>
            </p:spPr>
          </p:pic>
          <p:sp>
            <p:nvSpPr>
              <p:cNvPr id="117" name="Google Shape;1501;p196">
                <a:extLst>
                  <a:ext uri="{FF2B5EF4-FFF2-40B4-BE49-F238E27FC236}">
                    <a16:creationId xmlns:a16="http://schemas.microsoft.com/office/drawing/2014/main" id="{4E417E24-A39A-7BC6-F776-88CBA1C9AF8D}"/>
                  </a:ext>
                </a:extLst>
              </p:cNvPr>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18" name="Google Shape;1502;p196">
              <a:extLst>
                <a:ext uri="{FF2B5EF4-FFF2-40B4-BE49-F238E27FC236}">
                  <a16:creationId xmlns:a16="http://schemas.microsoft.com/office/drawing/2014/main" id="{3700E937-549A-D868-666D-19207129AB75}"/>
                </a:ext>
              </a:extLst>
            </p:cNvPr>
            <p:cNvSpPr/>
            <p:nvPr/>
          </p:nvSpPr>
          <p:spPr>
            <a:xfrm>
              <a:off x="2201233"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9" name="Google Shape;1503;p196">
              <a:extLst>
                <a:ext uri="{FF2B5EF4-FFF2-40B4-BE49-F238E27FC236}">
                  <a16:creationId xmlns:a16="http://schemas.microsoft.com/office/drawing/2014/main" id="{9468C645-3086-9F06-88BC-4DD1916A0D12}"/>
                </a:ext>
              </a:extLst>
            </p:cNvPr>
            <p:cNvSpPr/>
            <p:nvPr/>
          </p:nvSpPr>
          <p:spPr>
            <a:xfrm>
              <a:off x="2515346"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504;p196">
              <a:extLst>
                <a:ext uri="{FF2B5EF4-FFF2-40B4-BE49-F238E27FC236}">
                  <a16:creationId xmlns:a16="http://schemas.microsoft.com/office/drawing/2014/main" id="{999F7405-FC6F-C868-2329-A13605F3ED7F}"/>
                </a:ext>
              </a:extLst>
            </p:cNvPr>
            <p:cNvGrpSpPr/>
            <p:nvPr/>
          </p:nvGrpSpPr>
          <p:grpSpPr>
            <a:xfrm>
              <a:off x="2279699" y="1250358"/>
              <a:ext cx="1383000" cy="1240658"/>
              <a:chOff x="2027263" y="1936158"/>
              <a:chExt cx="1383000" cy="1240658"/>
            </a:xfrm>
          </p:grpSpPr>
          <p:pic>
            <p:nvPicPr>
              <p:cNvPr id="121" name="Google Shape;1505;p196">
                <a:extLst>
                  <a:ext uri="{FF2B5EF4-FFF2-40B4-BE49-F238E27FC236}">
                    <a16:creationId xmlns:a16="http://schemas.microsoft.com/office/drawing/2014/main" id="{BDD78110-E3F9-0CA1-601A-E4D78BB211AB}"/>
                  </a:ext>
                </a:extLst>
              </p:cNvPr>
              <p:cNvPicPr preferRelativeResize="0"/>
              <p:nvPr/>
            </p:nvPicPr>
            <p:blipFill>
              <a:blip r:embed="rId5">
                <a:alphaModFix/>
              </a:blip>
              <a:stretch>
                <a:fillRect/>
              </a:stretch>
            </p:blipFill>
            <p:spPr>
              <a:xfrm>
                <a:off x="2265350" y="2269991"/>
                <a:ext cx="906825" cy="906825"/>
              </a:xfrm>
              <a:prstGeom prst="rect">
                <a:avLst/>
              </a:prstGeom>
              <a:noFill/>
              <a:ln>
                <a:noFill/>
              </a:ln>
            </p:spPr>
          </p:pic>
          <p:sp>
            <p:nvSpPr>
              <p:cNvPr id="122" name="Google Shape;1506;p196">
                <a:extLst>
                  <a:ext uri="{FF2B5EF4-FFF2-40B4-BE49-F238E27FC236}">
                    <a16:creationId xmlns:a16="http://schemas.microsoft.com/office/drawing/2014/main" id="{7179E5BF-85F9-0147-73E3-5841F34CD594}"/>
                  </a:ext>
                </a:extLst>
              </p:cNvPr>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23" name="Google Shape;1507;p196">
              <a:extLst>
                <a:ext uri="{FF2B5EF4-FFF2-40B4-BE49-F238E27FC236}">
                  <a16:creationId xmlns:a16="http://schemas.microsoft.com/office/drawing/2014/main" id="{4189B1DA-9CBD-007C-F16A-05FBBEEBDB17}"/>
                </a:ext>
              </a:extLst>
            </p:cNvPr>
            <p:cNvSpPr/>
            <p:nvPr/>
          </p:nvSpPr>
          <p:spPr>
            <a:xfrm>
              <a:off x="6128483"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509;p196">
              <a:extLst>
                <a:ext uri="{FF2B5EF4-FFF2-40B4-BE49-F238E27FC236}">
                  <a16:creationId xmlns:a16="http://schemas.microsoft.com/office/drawing/2014/main" id="{CA89FE52-5872-ABA1-55E3-9CCDAFD1BD75}"/>
                </a:ext>
              </a:extLst>
            </p:cNvPr>
            <p:cNvGrpSpPr/>
            <p:nvPr/>
          </p:nvGrpSpPr>
          <p:grpSpPr>
            <a:xfrm>
              <a:off x="5892830" y="1250358"/>
              <a:ext cx="1383000" cy="1248609"/>
              <a:chOff x="5407313" y="1936158"/>
              <a:chExt cx="1383000" cy="1248609"/>
            </a:xfrm>
          </p:grpSpPr>
          <p:pic>
            <p:nvPicPr>
              <p:cNvPr id="125" name="Google Shape;1510;p196">
                <a:extLst>
                  <a:ext uri="{FF2B5EF4-FFF2-40B4-BE49-F238E27FC236}">
                    <a16:creationId xmlns:a16="http://schemas.microsoft.com/office/drawing/2014/main" id="{07ACA6AB-1D65-17C8-E094-85237C664D58}"/>
                  </a:ext>
                </a:extLst>
              </p:cNvPr>
              <p:cNvPicPr preferRelativeResize="0"/>
              <p:nvPr/>
            </p:nvPicPr>
            <p:blipFill>
              <a:blip r:embed="rId6">
                <a:alphaModFix/>
              </a:blip>
              <a:stretch>
                <a:fillRect/>
              </a:stretch>
            </p:blipFill>
            <p:spPr>
              <a:xfrm>
                <a:off x="5645401" y="2262041"/>
                <a:ext cx="906824" cy="922726"/>
              </a:xfrm>
              <a:prstGeom prst="rect">
                <a:avLst/>
              </a:prstGeom>
              <a:noFill/>
              <a:ln>
                <a:noFill/>
              </a:ln>
            </p:spPr>
          </p:pic>
          <p:sp>
            <p:nvSpPr>
              <p:cNvPr id="126" name="Google Shape;1511;p196">
                <a:extLst>
                  <a:ext uri="{FF2B5EF4-FFF2-40B4-BE49-F238E27FC236}">
                    <a16:creationId xmlns:a16="http://schemas.microsoft.com/office/drawing/2014/main" id="{D59846C4-B3A1-548D-CB09-F2ADB14A64AF}"/>
                  </a:ext>
                </a:extLst>
              </p:cNvPr>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27" name="Google Shape;1512;p196">
              <a:extLst>
                <a:ext uri="{FF2B5EF4-FFF2-40B4-BE49-F238E27FC236}">
                  <a16:creationId xmlns:a16="http://schemas.microsoft.com/office/drawing/2014/main" id="{0AD11DD8-106E-82F5-147F-DD31B1B92CED}"/>
                </a:ext>
              </a:extLst>
            </p:cNvPr>
            <p:cNvGrpSpPr/>
            <p:nvPr/>
          </p:nvGrpSpPr>
          <p:grpSpPr>
            <a:xfrm>
              <a:off x="1395438" y="3263740"/>
              <a:ext cx="516900" cy="492075"/>
              <a:chOff x="709262" y="3263740"/>
              <a:chExt cx="516900" cy="492075"/>
            </a:xfrm>
          </p:grpSpPr>
          <p:pic>
            <p:nvPicPr>
              <p:cNvPr id="128" name="Google Shape;1513;p196">
                <a:extLst>
                  <a:ext uri="{FF2B5EF4-FFF2-40B4-BE49-F238E27FC236}">
                    <a16:creationId xmlns:a16="http://schemas.microsoft.com/office/drawing/2014/main" id="{7FD0E209-9562-1E1D-469E-24F3B94A058F}"/>
                  </a:ext>
                </a:extLst>
              </p:cNvPr>
              <p:cNvPicPr preferRelativeResize="0"/>
              <p:nvPr/>
            </p:nvPicPr>
            <p:blipFill>
              <a:blip r:embed="rId7">
                <a:alphaModFix/>
              </a:blip>
              <a:stretch>
                <a:fillRect/>
              </a:stretch>
            </p:blipFill>
            <p:spPr>
              <a:xfrm>
                <a:off x="783137" y="3263740"/>
                <a:ext cx="369149" cy="350700"/>
              </a:xfrm>
              <a:prstGeom prst="rect">
                <a:avLst/>
              </a:prstGeom>
              <a:noFill/>
              <a:ln>
                <a:noFill/>
              </a:ln>
            </p:spPr>
          </p:pic>
          <p:sp>
            <p:nvSpPr>
              <p:cNvPr id="129" name="Google Shape;1514;p196">
                <a:extLst>
                  <a:ext uri="{FF2B5EF4-FFF2-40B4-BE49-F238E27FC236}">
                    <a16:creationId xmlns:a16="http://schemas.microsoft.com/office/drawing/2014/main" id="{494C4E47-0662-DA4E-824D-D44788F7EA5E}"/>
                  </a:ext>
                </a:extLst>
              </p:cNvPr>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30" name="Google Shape;1515;p196">
              <a:extLst>
                <a:ext uri="{FF2B5EF4-FFF2-40B4-BE49-F238E27FC236}">
                  <a16:creationId xmlns:a16="http://schemas.microsoft.com/office/drawing/2014/main" id="{94DFE1B3-9075-F8F9-152F-9A8B15366C75}"/>
                </a:ext>
              </a:extLst>
            </p:cNvPr>
            <p:cNvGrpSpPr/>
            <p:nvPr/>
          </p:nvGrpSpPr>
          <p:grpSpPr>
            <a:xfrm>
              <a:off x="2220454" y="3309920"/>
              <a:ext cx="516900" cy="445895"/>
              <a:chOff x="1839412" y="3309920"/>
              <a:chExt cx="516900" cy="445895"/>
            </a:xfrm>
          </p:grpSpPr>
          <p:pic>
            <p:nvPicPr>
              <p:cNvPr id="131" name="Google Shape;1516;p196">
                <a:extLst>
                  <a:ext uri="{FF2B5EF4-FFF2-40B4-BE49-F238E27FC236}">
                    <a16:creationId xmlns:a16="http://schemas.microsoft.com/office/drawing/2014/main" id="{85E62430-C648-4698-F2AE-E53D13FF6E30}"/>
                  </a:ext>
                </a:extLst>
              </p:cNvPr>
              <p:cNvPicPr preferRelativeResize="0"/>
              <p:nvPr/>
            </p:nvPicPr>
            <p:blipFill rotWithShape="1">
              <a:blip r:embed="rId8">
                <a:alphaModFix/>
              </a:blip>
              <a:srcRect/>
              <a:stretch/>
            </p:blipFill>
            <p:spPr>
              <a:xfrm>
                <a:off x="1968277" y="3309920"/>
                <a:ext cx="259169" cy="258338"/>
              </a:xfrm>
              <a:prstGeom prst="rect">
                <a:avLst/>
              </a:prstGeom>
              <a:noFill/>
              <a:ln>
                <a:noFill/>
              </a:ln>
            </p:spPr>
          </p:pic>
          <p:sp>
            <p:nvSpPr>
              <p:cNvPr id="132" name="Google Shape;1517;p196">
                <a:extLst>
                  <a:ext uri="{FF2B5EF4-FFF2-40B4-BE49-F238E27FC236}">
                    <a16:creationId xmlns:a16="http://schemas.microsoft.com/office/drawing/2014/main" id="{49B5A697-7244-8020-8FD0-D300B37880F5}"/>
                  </a:ext>
                </a:extLst>
              </p:cNvPr>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33" name="Google Shape;1518;p196">
              <a:extLst>
                <a:ext uri="{FF2B5EF4-FFF2-40B4-BE49-F238E27FC236}">
                  <a16:creationId xmlns:a16="http://schemas.microsoft.com/office/drawing/2014/main" id="{67BB8C51-9FA4-3E5D-9270-358973B38A5D}"/>
                </a:ext>
              </a:extLst>
            </p:cNvPr>
            <p:cNvGrpSpPr/>
            <p:nvPr/>
          </p:nvGrpSpPr>
          <p:grpSpPr>
            <a:xfrm>
              <a:off x="3897784" y="3305564"/>
              <a:ext cx="459600" cy="450251"/>
              <a:chOff x="3512336" y="3305564"/>
              <a:chExt cx="459600" cy="450251"/>
            </a:xfrm>
          </p:grpSpPr>
          <p:pic>
            <p:nvPicPr>
              <p:cNvPr id="134" name="Google Shape;1519;p196">
                <a:extLst>
                  <a:ext uri="{FF2B5EF4-FFF2-40B4-BE49-F238E27FC236}">
                    <a16:creationId xmlns:a16="http://schemas.microsoft.com/office/drawing/2014/main" id="{0E667A94-592E-3E1E-832C-64AE1D14860B}"/>
                  </a:ext>
                </a:extLst>
              </p:cNvPr>
              <p:cNvPicPr preferRelativeResize="0"/>
              <p:nvPr/>
            </p:nvPicPr>
            <p:blipFill rotWithShape="1">
              <a:blip r:embed="rId9">
                <a:alphaModFix/>
              </a:blip>
              <a:srcRect/>
              <a:stretch/>
            </p:blipFill>
            <p:spPr>
              <a:xfrm>
                <a:off x="3608186" y="3305564"/>
                <a:ext cx="267901" cy="267050"/>
              </a:xfrm>
              <a:prstGeom prst="rect">
                <a:avLst/>
              </a:prstGeom>
              <a:noFill/>
              <a:ln>
                <a:noFill/>
              </a:ln>
            </p:spPr>
          </p:pic>
          <p:sp>
            <p:nvSpPr>
              <p:cNvPr id="135" name="Google Shape;1520;p196">
                <a:extLst>
                  <a:ext uri="{FF2B5EF4-FFF2-40B4-BE49-F238E27FC236}">
                    <a16:creationId xmlns:a16="http://schemas.microsoft.com/office/drawing/2014/main" id="{E662977B-96F3-9815-E65B-DF7538BE8EF2}"/>
                  </a:ext>
                </a:extLst>
              </p:cNvPr>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36" name="Google Shape;1521;p196">
              <a:extLst>
                <a:ext uri="{FF2B5EF4-FFF2-40B4-BE49-F238E27FC236}">
                  <a16:creationId xmlns:a16="http://schemas.microsoft.com/office/drawing/2014/main" id="{F450442D-8A25-2FC5-8FF3-3DCA09EF4A55}"/>
                </a:ext>
              </a:extLst>
            </p:cNvPr>
            <p:cNvGrpSpPr/>
            <p:nvPr/>
          </p:nvGrpSpPr>
          <p:grpSpPr>
            <a:xfrm>
              <a:off x="3045469" y="3310333"/>
              <a:ext cx="544200" cy="445482"/>
              <a:chOff x="2409404" y="3310333"/>
              <a:chExt cx="544200" cy="445482"/>
            </a:xfrm>
          </p:grpSpPr>
          <p:pic>
            <p:nvPicPr>
              <p:cNvPr id="137" name="Google Shape;1522;p196">
                <a:extLst>
                  <a:ext uri="{FF2B5EF4-FFF2-40B4-BE49-F238E27FC236}">
                    <a16:creationId xmlns:a16="http://schemas.microsoft.com/office/drawing/2014/main" id="{064E016D-7B62-C5AF-EE4A-F26004936B9C}"/>
                  </a:ext>
                </a:extLst>
              </p:cNvPr>
              <p:cNvPicPr preferRelativeResize="0"/>
              <p:nvPr/>
            </p:nvPicPr>
            <p:blipFill rotWithShape="1">
              <a:blip r:embed="rId10">
                <a:alphaModFix/>
              </a:blip>
              <a:srcRect/>
              <a:stretch/>
            </p:blipFill>
            <p:spPr>
              <a:xfrm>
                <a:off x="2552335" y="3310333"/>
                <a:ext cx="258338" cy="257512"/>
              </a:xfrm>
              <a:prstGeom prst="rect">
                <a:avLst/>
              </a:prstGeom>
              <a:noFill/>
              <a:ln>
                <a:noFill/>
              </a:ln>
            </p:spPr>
          </p:pic>
          <p:sp>
            <p:nvSpPr>
              <p:cNvPr id="138" name="Google Shape;1523;p196">
                <a:extLst>
                  <a:ext uri="{FF2B5EF4-FFF2-40B4-BE49-F238E27FC236}">
                    <a16:creationId xmlns:a16="http://schemas.microsoft.com/office/drawing/2014/main" id="{1C8BB658-B76A-3143-66BE-B6902268DD3F}"/>
                  </a:ext>
                </a:extLst>
              </p:cNvPr>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39" name="Google Shape;1524;p196">
              <a:extLst>
                <a:ext uri="{FF2B5EF4-FFF2-40B4-BE49-F238E27FC236}">
                  <a16:creationId xmlns:a16="http://schemas.microsoft.com/office/drawing/2014/main" id="{8F091497-DE8D-6198-3649-B92F1BE7F06F}"/>
                </a:ext>
              </a:extLst>
            </p:cNvPr>
            <p:cNvGrpSpPr/>
            <p:nvPr/>
          </p:nvGrpSpPr>
          <p:grpSpPr>
            <a:xfrm>
              <a:off x="4665500" y="3309920"/>
              <a:ext cx="572400" cy="445895"/>
              <a:chOff x="4201850" y="3309920"/>
              <a:chExt cx="572400" cy="445895"/>
            </a:xfrm>
          </p:grpSpPr>
          <p:pic>
            <p:nvPicPr>
              <p:cNvPr id="140" name="Google Shape;1525;p196">
                <a:extLst>
                  <a:ext uri="{FF2B5EF4-FFF2-40B4-BE49-F238E27FC236}">
                    <a16:creationId xmlns:a16="http://schemas.microsoft.com/office/drawing/2014/main" id="{3C9ED0BF-2C43-2BA5-0AD0-342934AD1CF0}"/>
                  </a:ext>
                </a:extLst>
              </p:cNvPr>
              <p:cNvPicPr preferRelativeResize="0"/>
              <p:nvPr/>
            </p:nvPicPr>
            <p:blipFill rotWithShape="1">
              <a:blip r:embed="rId11">
                <a:alphaModFix/>
              </a:blip>
              <a:srcRect/>
              <a:stretch/>
            </p:blipFill>
            <p:spPr>
              <a:xfrm>
                <a:off x="4358466" y="3309920"/>
                <a:ext cx="259169" cy="258338"/>
              </a:xfrm>
              <a:prstGeom prst="rect">
                <a:avLst/>
              </a:prstGeom>
              <a:noFill/>
              <a:ln>
                <a:noFill/>
              </a:ln>
            </p:spPr>
          </p:pic>
          <p:sp>
            <p:nvSpPr>
              <p:cNvPr id="141" name="Google Shape;1526;p196">
                <a:extLst>
                  <a:ext uri="{FF2B5EF4-FFF2-40B4-BE49-F238E27FC236}">
                    <a16:creationId xmlns:a16="http://schemas.microsoft.com/office/drawing/2014/main" id="{D595A05A-DBE7-F75B-C0ED-414B364541FB}"/>
                  </a:ext>
                </a:extLst>
              </p:cNvPr>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42" name="Google Shape;1527;p196">
              <a:extLst>
                <a:ext uri="{FF2B5EF4-FFF2-40B4-BE49-F238E27FC236}">
                  <a16:creationId xmlns:a16="http://schemas.microsoft.com/office/drawing/2014/main" id="{F2C5E0FC-B228-2C4A-9CE8-9A6A24C7B3B6}"/>
                </a:ext>
              </a:extLst>
            </p:cNvPr>
            <p:cNvGrpSpPr/>
            <p:nvPr/>
          </p:nvGrpSpPr>
          <p:grpSpPr>
            <a:xfrm>
              <a:off x="5546015" y="3310333"/>
              <a:ext cx="267900" cy="445482"/>
              <a:chOff x="5672941" y="3310333"/>
              <a:chExt cx="267900" cy="445482"/>
            </a:xfrm>
          </p:grpSpPr>
          <p:pic>
            <p:nvPicPr>
              <p:cNvPr id="143" name="Google Shape;1528;p196">
                <a:extLst>
                  <a:ext uri="{FF2B5EF4-FFF2-40B4-BE49-F238E27FC236}">
                    <a16:creationId xmlns:a16="http://schemas.microsoft.com/office/drawing/2014/main" id="{58F7214B-3230-326C-AD78-A605E8EC4EC2}"/>
                  </a:ext>
                </a:extLst>
              </p:cNvPr>
              <p:cNvPicPr preferRelativeResize="0"/>
              <p:nvPr/>
            </p:nvPicPr>
            <p:blipFill rotWithShape="1">
              <a:blip r:embed="rId12">
                <a:alphaModFix/>
              </a:blip>
              <a:srcRect/>
              <a:stretch/>
            </p:blipFill>
            <p:spPr>
              <a:xfrm>
                <a:off x="5677722" y="3310333"/>
                <a:ext cx="258338" cy="257512"/>
              </a:xfrm>
              <a:prstGeom prst="rect">
                <a:avLst/>
              </a:prstGeom>
              <a:noFill/>
              <a:ln>
                <a:noFill/>
              </a:ln>
            </p:spPr>
          </p:pic>
          <p:sp>
            <p:nvSpPr>
              <p:cNvPr id="144" name="Google Shape;1529;p196">
                <a:extLst>
                  <a:ext uri="{FF2B5EF4-FFF2-40B4-BE49-F238E27FC236}">
                    <a16:creationId xmlns:a16="http://schemas.microsoft.com/office/drawing/2014/main" id="{8E96FA06-DEAD-557C-4A95-69E6D8669C66}"/>
                  </a:ext>
                </a:extLst>
              </p:cNvPr>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45" name="Google Shape;1530;p196">
              <a:extLst>
                <a:ext uri="{FF2B5EF4-FFF2-40B4-BE49-F238E27FC236}">
                  <a16:creationId xmlns:a16="http://schemas.microsoft.com/office/drawing/2014/main" id="{D2B43ADA-24BF-526E-8964-71B0B5F4AD05}"/>
                </a:ext>
              </a:extLst>
            </p:cNvPr>
            <p:cNvGrpSpPr/>
            <p:nvPr/>
          </p:nvGrpSpPr>
          <p:grpSpPr>
            <a:xfrm>
              <a:off x="6122031" y="3309920"/>
              <a:ext cx="259169" cy="445895"/>
              <a:chOff x="6080968" y="3309920"/>
              <a:chExt cx="259169" cy="445895"/>
            </a:xfrm>
          </p:grpSpPr>
          <p:pic>
            <p:nvPicPr>
              <p:cNvPr id="146" name="Google Shape;1531;p196">
                <a:extLst>
                  <a:ext uri="{FF2B5EF4-FFF2-40B4-BE49-F238E27FC236}">
                    <a16:creationId xmlns:a16="http://schemas.microsoft.com/office/drawing/2014/main" id="{60A2053B-62A2-604D-31CF-C2908807E195}"/>
                  </a:ext>
                </a:extLst>
              </p:cNvPr>
              <p:cNvPicPr preferRelativeResize="0"/>
              <p:nvPr/>
            </p:nvPicPr>
            <p:blipFill rotWithShape="1">
              <a:blip r:embed="rId13">
                <a:alphaModFix/>
              </a:blip>
              <a:srcRect/>
              <a:stretch/>
            </p:blipFill>
            <p:spPr>
              <a:xfrm>
                <a:off x="6080968" y="3309920"/>
                <a:ext cx="259169" cy="258338"/>
              </a:xfrm>
              <a:prstGeom prst="rect">
                <a:avLst/>
              </a:prstGeom>
              <a:noFill/>
              <a:ln>
                <a:noFill/>
              </a:ln>
            </p:spPr>
          </p:pic>
          <p:sp>
            <p:nvSpPr>
              <p:cNvPr id="147" name="Google Shape;1532;p196">
                <a:extLst>
                  <a:ext uri="{FF2B5EF4-FFF2-40B4-BE49-F238E27FC236}">
                    <a16:creationId xmlns:a16="http://schemas.microsoft.com/office/drawing/2014/main" id="{6CFB719D-8E00-CF14-B6C9-05B2F39BEC6D}"/>
                  </a:ext>
                </a:extLst>
              </p:cNvPr>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48" name="Google Shape;1533;p196">
              <a:extLst>
                <a:ext uri="{FF2B5EF4-FFF2-40B4-BE49-F238E27FC236}">
                  <a16:creationId xmlns:a16="http://schemas.microsoft.com/office/drawing/2014/main" id="{60E59430-BD06-6691-64D3-6CDCF2A4429F}"/>
                </a:ext>
              </a:extLst>
            </p:cNvPr>
            <p:cNvGrpSpPr/>
            <p:nvPr/>
          </p:nvGrpSpPr>
          <p:grpSpPr>
            <a:xfrm>
              <a:off x="8422146" y="3309919"/>
              <a:ext cx="572400" cy="445896"/>
              <a:chOff x="8132438" y="3309919"/>
              <a:chExt cx="572400" cy="445896"/>
            </a:xfrm>
          </p:grpSpPr>
          <p:pic>
            <p:nvPicPr>
              <p:cNvPr id="149" name="Google Shape;1534;p196">
                <a:extLst>
                  <a:ext uri="{FF2B5EF4-FFF2-40B4-BE49-F238E27FC236}">
                    <a16:creationId xmlns:a16="http://schemas.microsoft.com/office/drawing/2014/main" id="{1359E8AF-4BAC-7F2C-85A2-55B05CD3E238}"/>
                  </a:ext>
                </a:extLst>
              </p:cNvPr>
              <p:cNvPicPr preferRelativeResize="0"/>
              <p:nvPr/>
            </p:nvPicPr>
            <p:blipFill rotWithShape="1">
              <a:blip r:embed="rId14">
                <a:alphaModFix/>
              </a:blip>
              <a:srcRect/>
              <a:stretch/>
            </p:blipFill>
            <p:spPr>
              <a:xfrm>
                <a:off x="8289467" y="3309919"/>
                <a:ext cx="258340" cy="258340"/>
              </a:xfrm>
              <a:prstGeom prst="rect">
                <a:avLst/>
              </a:prstGeom>
              <a:noFill/>
              <a:ln>
                <a:noFill/>
              </a:ln>
            </p:spPr>
          </p:pic>
          <p:sp>
            <p:nvSpPr>
              <p:cNvPr id="150" name="Google Shape;1535;p196">
                <a:extLst>
                  <a:ext uri="{FF2B5EF4-FFF2-40B4-BE49-F238E27FC236}">
                    <a16:creationId xmlns:a16="http://schemas.microsoft.com/office/drawing/2014/main" id="{F5DAF998-E6A7-9161-7685-564E4F34EF5E}"/>
                  </a:ext>
                </a:extLst>
              </p:cNvPr>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1" name="Google Shape;1536;p196">
              <a:extLst>
                <a:ext uri="{FF2B5EF4-FFF2-40B4-BE49-F238E27FC236}">
                  <a16:creationId xmlns:a16="http://schemas.microsoft.com/office/drawing/2014/main" id="{27590003-DD7B-AAC0-BD83-64E4DC1343E6}"/>
                </a:ext>
              </a:extLst>
            </p:cNvPr>
            <p:cNvGrpSpPr/>
            <p:nvPr/>
          </p:nvGrpSpPr>
          <p:grpSpPr>
            <a:xfrm>
              <a:off x="570423" y="3309505"/>
              <a:ext cx="516900" cy="446310"/>
              <a:chOff x="128315" y="3309505"/>
              <a:chExt cx="516900" cy="446310"/>
            </a:xfrm>
          </p:grpSpPr>
          <p:pic>
            <p:nvPicPr>
              <p:cNvPr id="152" name="Google Shape;1537;p196">
                <a:extLst>
                  <a:ext uri="{FF2B5EF4-FFF2-40B4-BE49-F238E27FC236}">
                    <a16:creationId xmlns:a16="http://schemas.microsoft.com/office/drawing/2014/main" id="{39AAFB20-4251-CA35-9B37-3AD03DF46620}"/>
                  </a:ext>
                </a:extLst>
              </p:cNvPr>
              <p:cNvPicPr preferRelativeResize="0"/>
              <p:nvPr/>
            </p:nvPicPr>
            <p:blipFill rotWithShape="1">
              <a:blip r:embed="rId15">
                <a:alphaModFix/>
              </a:blip>
              <a:srcRect/>
              <a:stretch/>
            </p:blipFill>
            <p:spPr>
              <a:xfrm>
                <a:off x="257204" y="3309505"/>
                <a:ext cx="259122" cy="259169"/>
              </a:xfrm>
              <a:prstGeom prst="rect">
                <a:avLst/>
              </a:prstGeom>
              <a:noFill/>
              <a:ln>
                <a:noFill/>
              </a:ln>
            </p:spPr>
          </p:pic>
          <p:sp>
            <p:nvSpPr>
              <p:cNvPr id="153" name="Google Shape;1538;p196">
                <a:extLst>
                  <a:ext uri="{FF2B5EF4-FFF2-40B4-BE49-F238E27FC236}">
                    <a16:creationId xmlns:a16="http://schemas.microsoft.com/office/drawing/2014/main" id="{7B1BFF63-7847-50C4-202D-11B92605FA8A}"/>
                  </a:ext>
                </a:extLst>
              </p:cNvPr>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4" name="Google Shape;1539;p196">
              <a:extLst>
                <a:ext uri="{FF2B5EF4-FFF2-40B4-BE49-F238E27FC236}">
                  <a16:creationId xmlns:a16="http://schemas.microsoft.com/office/drawing/2014/main" id="{FC470A69-DFB5-7DDB-F668-5E115680A880}"/>
                </a:ext>
              </a:extLst>
            </p:cNvPr>
            <p:cNvGrpSpPr/>
            <p:nvPr/>
          </p:nvGrpSpPr>
          <p:grpSpPr>
            <a:xfrm>
              <a:off x="6689315" y="3309919"/>
              <a:ext cx="544200" cy="445896"/>
              <a:chOff x="6488775" y="3309919"/>
              <a:chExt cx="544200" cy="445896"/>
            </a:xfrm>
          </p:grpSpPr>
          <p:pic>
            <p:nvPicPr>
              <p:cNvPr id="155" name="Google Shape;1540;p196">
                <a:extLst>
                  <a:ext uri="{FF2B5EF4-FFF2-40B4-BE49-F238E27FC236}">
                    <a16:creationId xmlns:a16="http://schemas.microsoft.com/office/drawing/2014/main" id="{90305A71-DB50-4525-D98E-2F37AE9E5490}"/>
                  </a:ext>
                </a:extLst>
              </p:cNvPr>
              <p:cNvPicPr preferRelativeResize="0"/>
              <p:nvPr/>
            </p:nvPicPr>
            <p:blipFill rotWithShape="1">
              <a:blip r:embed="rId16">
                <a:alphaModFix/>
              </a:blip>
              <a:srcRect/>
              <a:stretch/>
            </p:blipFill>
            <p:spPr>
              <a:xfrm>
                <a:off x="6631314" y="3309919"/>
                <a:ext cx="259122" cy="258341"/>
              </a:xfrm>
              <a:prstGeom prst="rect">
                <a:avLst/>
              </a:prstGeom>
              <a:noFill/>
              <a:ln>
                <a:noFill/>
              </a:ln>
            </p:spPr>
          </p:pic>
          <p:sp>
            <p:nvSpPr>
              <p:cNvPr id="156" name="Google Shape;1541;p196">
                <a:extLst>
                  <a:ext uri="{FF2B5EF4-FFF2-40B4-BE49-F238E27FC236}">
                    <a16:creationId xmlns:a16="http://schemas.microsoft.com/office/drawing/2014/main" id="{B2A589A0-8193-0686-2A38-A200DCA837D3}"/>
                  </a:ext>
                </a:extLst>
              </p:cNvPr>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7" name="Google Shape;1542;p196">
              <a:extLst>
                <a:ext uri="{FF2B5EF4-FFF2-40B4-BE49-F238E27FC236}">
                  <a16:creationId xmlns:a16="http://schemas.microsoft.com/office/drawing/2014/main" id="{24581EC6-4BA5-1AF6-3467-001A88E434BD}"/>
                </a:ext>
              </a:extLst>
            </p:cNvPr>
            <p:cNvGrpSpPr/>
            <p:nvPr/>
          </p:nvGrpSpPr>
          <p:grpSpPr>
            <a:xfrm>
              <a:off x="7541630" y="3297502"/>
              <a:ext cx="572400" cy="458313"/>
              <a:chOff x="7267788" y="3297502"/>
              <a:chExt cx="572400" cy="458313"/>
            </a:xfrm>
          </p:grpSpPr>
          <p:pic>
            <p:nvPicPr>
              <p:cNvPr id="158" name="Google Shape;1543;p196">
                <a:extLst>
                  <a:ext uri="{FF2B5EF4-FFF2-40B4-BE49-F238E27FC236}">
                    <a16:creationId xmlns:a16="http://schemas.microsoft.com/office/drawing/2014/main" id="{853BBDD0-8DDA-0C25-3A2A-4AC90935E5EC}"/>
                  </a:ext>
                </a:extLst>
              </p:cNvPr>
              <p:cNvPicPr preferRelativeResize="0"/>
              <p:nvPr/>
            </p:nvPicPr>
            <p:blipFill>
              <a:blip r:embed="rId17">
                <a:alphaModFix/>
              </a:blip>
              <a:stretch>
                <a:fillRect/>
              </a:stretch>
            </p:blipFill>
            <p:spPr>
              <a:xfrm>
                <a:off x="7412400" y="3297502"/>
                <a:ext cx="283175" cy="283175"/>
              </a:xfrm>
              <a:prstGeom prst="rect">
                <a:avLst/>
              </a:prstGeom>
              <a:noFill/>
              <a:ln>
                <a:noFill/>
              </a:ln>
            </p:spPr>
          </p:pic>
          <p:sp>
            <p:nvSpPr>
              <p:cNvPr id="159" name="Google Shape;1544;p196">
                <a:extLst>
                  <a:ext uri="{FF2B5EF4-FFF2-40B4-BE49-F238E27FC236}">
                    <a16:creationId xmlns:a16="http://schemas.microsoft.com/office/drawing/2014/main" id="{4398B616-72CF-6E80-6619-E88925104170}"/>
                  </a:ext>
                </a:extLst>
              </p:cNvPr>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60" name="Google Shape;1545;p196">
              <a:extLst>
                <a:ext uri="{FF2B5EF4-FFF2-40B4-BE49-F238E27FC236}">
                  <a16:creationId xmlns:a16="http://schemas.microsoft.com/office/drawing/2014/main" id="{A819F0FD-B91B-2204-E710-4843CFCB62E1}"/>
                </a:ext>
              </a:extLst>
            </p:cNvPr>
            <p:cNvGrpSpPr/>
            <p:nvPr/>
          </p:nvGrpSpPr>
          <p:grpSpPr>
            <a:xfrm>
              <a:off x="494233" y="3897549"/>
              <a:ext cx="8510580" cy="426601"/>
              <a:chOff x="204525" y="3897549"/>
              <a:chExt cx="8510580" cy="426601"/>
            </a:xfrm>
          </p:grpSpPr>
          <p:sp>
            <p:nvSpPr>
              <p:cNvPr id="161" name="Google Shape;1546;p196">
                <a:extLst>
                  <a:ext uri="{FF2B5EF4-FFF2-40B4-BE49-F238E27FC236}">
                    <a16:creationId xmlns:a16="http://schemas.microsoft.com/office/drawing/2014/main" id="{2A62D684-BFBA-5225-8757-4D0121391373}"/>
                  </a:ext>
                </a:extLst>
              </p:cNvPr>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62" name="Google Shape;1547;p196">
                <a:extLst>
                  <a:ext uri="{FF2B5EF4-FFF2-40B4-BE49-F238E27FC236}">
                    <a16:creationId xmlns:a16="http://schemas.microsoft.com/office/drawing/2014/main" id="{20171900-F86B-654D-7438-BBDB6DAC3C6E}"/>
                  </a:ext>
                </a:extLst>
              </p:cNvPr>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63" name="Google Shape;1548;p196">
                <a:extLst>
                  <a:ext uri="{FF2B5EF4-FFF2-40B4-BE49-F238E27FC236}">
                    <a16:creationId xmlns:a16="http://schemas.microsoft.com/office/drawing/2014/main" id="{74FAF2AC-5C09-90F1-2B80-77B1F89827C1}"/>
                  </a:ext>
                </a:extLst>
              </p:cNvPr>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64" name="Google Shape;1549;p196">
                <a:extLst>
                  <a:ext uri="{FF2B5EF4-FFF2-40B4-BE49-F238E27FC236}">
                    <a16:creationId xmlns:a16="http://schemas.microsoft.com/office/drawing/2014/main" id="{0F800827-519F-99C6-EC5E-42695223651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50;p196">
                <a:extLst>
                  <a:ext uri="{FF2B5EF4-FFF2-40B4-BE49-F238E27FC236}">
                    <a16:creationId xmlns:a16="http://schemas.microsoft.com/office/drawing/2014/main" id="{888398B6-AAAF-948B-6AF6-1786F6A82D0C}"/>
                  </a:ext>
                </a:extLst>
              </p:cNvPr>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66" name="Google Shape;1551;p196">
                <a:extLst>
                  <a:ext uri="{FF2B5EF4-FFF2-40B4-BE49-F238E27FC236}">
                    <a16:creationId xmlns:a16="http://schemas.microsoft.com/office/drawing/2014/main" id="{CBB31D69-A0A5-6B65-55DD-824874B359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52;p196">
                <a:extLst>
                  <a:ext uri="{FF2B5EF4-FFF2-40B4-BE49-F238E27FC236}">
                    <a16:creationId xmlns:a16="http://schemas.microsoft.com/office/drawing/2014/main" id="{1170BCB8-3E2F-A6A7-19B3-DD262D8C98F5}"/>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53;p196">
                <a:extLst>
                  <a:ext uri="{FF2B5EF4-FFF2-40B4-BE49-F238E27FC236}">
                    <a16:creationId xmlns:a16="http://schemas.microsoft.com/office/drawing/2014/main" id="{FCD6B3EC-78F8-FEFE-FC6E-B98B49E9EC3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 name="Footer Placeholder 4">
            <a:extLst>
              <a:ext uri="{FF2B5EF4-FFF2-40B4-BE49-F238E27FC236}">
                <a16:creationId xmlns:a16="http://schemas.microsoft.com/office/drawing/2014/main" id="{DD7EFA65-A6FA-AFB5-E7D5-36D5438E4EA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37469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8D53-F23C-2A91-3964-1AB3CCDACB0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FD6AA5C-5908-CCBB-0DB1-5BA7E5CB465E}"/>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93FBE-0F54-6B15-E07A-526AFFC39487}"/>
              </a:ext>
            </a:extLst>
          </p:cNvPr>
          <p:cNvSpPr>
            <a:spLocks noGrp="1"/>
          </p:cNvSpPr>
          <p:nvPr>
            <p:ph type="title"/>
          </p:nvPr>
        </p:nvSpPr>
        <p:spPr/>
        <p:txBody>
          <a:bodyPr/>
          <a:lstStyle/>
          <a:p>
            <a:r>
              <a:rPr lang="en-US" dirty="0">
                <a:solidFill>
                  <a:schemeClr val="accent1"/>
                </a:solidFill>
              </a:rPr>
              <a:t>Example AI Build</a:t>
            </a:r>
          </a:p>
        </p:txBody>
      </p:sp>
      <p:grpSp>
        <p:nvGrpSpPr>
          <p:cNvPr id="4" name="Group 3">
            <a:extLst>
              <a:ext uri="{FF2B5EF4-FFF2-40B4-BE49-F238E27FC236}">
                <a16:creationId xmlns:a16="http://schemas.microsoft.com/office/drawing/2014/main" id="{5E11C663-B490-EB97-86EC-A8A5BBA7B971}"/>
              </a:ext>
            </a:extLst>
          </p:cNvPr>
          <p:cNvGrpSpPr/>
          <p:nvPr/>
        </p:nvGrpSpPr>
        <p:grpSpPr>
          <a:xfrm>
            <a:off x="1526681" y="1820727"/>
            <a:ext cx="9138638" cy="2942267"/>
            <a:chOff x="5525" y="1250358"/>
            <a:chExt cx="9138638" cy="2942267"/>
          </a:xfrm>
        </p:grpSpPr>
        <p:sp>
          <p:nvSpPr>
            <p:cNvPr id="5" name="Google Shape;1559;p197">
              <a:extLst>
                <a:ext uri="{FF2B5EF4-FFF2-40B4-BE49-F238E27FC236}">
                  <a16:creationId xmlns:a16="http://schemas.microsoft.com/office/drawing/2014/main" id="{1BD4FFCC-A6F3-B710-EE3E-58493AD8D793}"/>
                </a:ext>
              </a:extLst>
            </p:cNvPr>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 name="Google Shape;1560;p197">
              <a:extLst>
                <a:ext uri="{FF2B5EF4-FFF2-40B4-BE49-F238E27FC236}">
                  <a16:creationId xmlns:a16="http://schemas.microsoft.com/office/drawing/2014/main" id="{D233DEBA-CB8F-D003-24E5-0519A25EBA5C}"/>
                </a:ext>
              </a:extLst>
            </p:cNvPr>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561;p197">
              <a:extLst>
                <a:ext uri="{FF2B5EF4-FFF2-40B4-BE49-F238E27FC236}">
                  <a16:creationId xmlns:a16="http://schemas.microsoft.com/office/drawing/2014/main" id="{03CF4F13-DF68-1BF6-4002-30D5D1B4C9B2}"/>
                </a:ext>
              </a:extLst>
            </p:cNvPr>
            <p:cNvGrpSpPr/>
            <p:nvPr/>
          </p:nvGrpSpPr>
          <p:grpSpPr>
            <a:xfrm>
              <a:off x="7409719" y="1250358"/>
              <a:ext cx="1383000" cy="1240658"/>
              <a:chOff x="7409688" y="1936158"/>
              <a:chExt cx="1383000" cy="1240658"/>
            </a:xfrm>
          </p:grpSpPr>
          <p:pic>
            <p:nvPicPr>
              <p:cNvPr id="43" name="Google Shape;1562;p197">
                <a:extLst>
                  <a:ext uri="{FF2B5EF4-FFF2-40B4-BE49-F238E27FC236}">
                    <a16:creationId xmlns:a16="http://schemas.microsoft.com/office/drawing/2014/main" id="{394D2FD2-024A-B897-7199-5841E4729C0F}"/>
                  </a:ext>
                </a:extLst>
              </p:cNvPr>
              <p:cNvPicPr preferRelativeResize="0"/>
              <p:nvPr/>
            </p:nvPicPr>
            <p:blipFill>
              <a:blip r:embed="rId2">
                <a:alphaModFix/>
              </a:blip>
              <a:stretch>
                <a:fillRect/>
              </a:stretch>
            </p:blipFill>
            <p:spPr>
              <a:xfrm>
                <a:off x="7647775" y="2269991"/>
                <a:ext cx="906825" cy="906825"/>
              </a:xfrm>
              <a:prstGeom prst="rect">
                <a:avLst/>
              </a:prstGeom>
              <a:noFill/>
              <a:ln>
                <a:noFill/>
              </a:ln>
            </p:spPr>
          </p:pic>
          <p:sp>
            <p:nvSpPr>
              <p:cNvPr id="44" name="Google Shape;1563;p197">
                <a:extLst>
                  <a:ext uri="{FF2B5EF4-FFF2-40B4-BE49-F238E27FC236}">
                    <a16:creationId xmlns:a16="http://schemas.microsoft.com/office/drawing/2014/main" id="{082F9E3D-08D1-3DB2-4873-C7F4935070E9}"/>
                  </a:ext>
                </a:extLst>
              </p:cNvPr>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8" name="Google Shape;1564;p197">
              <a:extLst>
                <a:ext uri="{FF2B5EF4-FFF2-40B4-BE49-F238E27FC236}">
                  <a16:creationId xmlns:a16="http://schemas.microsoft.com/office/drawing/2014/main" id="{8D6D0A67-AB61-6C29-E891-9CCEAC0A433A}"/>
                </a:ext>
              </a:extLst>
            </p:cNvPr>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 name="Google Shape;1565;p197">
              <a:extLst>
                <a:ext uri="{FF2B5EF4-FFF2-40B4-BE49-F238E27FC236}">
                  <a16:creationId xmlns:a16="http://schemas.microsoft.com/office/drawing/2014/main" id="{8FAA939B-2649-57DA-B152-334DBA718DE0}"/>
                </a:ext>
              </a:extLst>
            </p:cNvPr>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6;p197">
              <a:extLst>
                <a:ext uri="{FF2B5EF4-FFF2-40B4-BE49-F238E27FC236}">
                  <a16:creationId xmlns:a16="http://schemas.microsoft.com/office/drawing/2014/main" id="{35189CDD-0CBF-D264-5CCE-55215502B588}"/>
                </a:ext>
              </a:extLst>
            </p:cNvPr>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 name="Google Shape;1567;p197">
              <a:extLst>
                <a:ext uri="{FF2B5EF4-FFF2-40B4-BE49-F238E27FC236}">
                  <a16:creationId xmlns:a16="http://schemas.microsoft.com/office/drawing/2014/main" id="{956BB10C-B11D-859B-160E-A0AE5FE24F3E}"/>
                </a:ext>
              </a:extLst>
            </p:cNvPr>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 name="Google Shape;1568;p197">
              <a:extLst>
                <a:ext uri="{FF2B5EF4-FFF2-40B4-BE49-F238E27FC236}">
                  <a16:creationId xmlns:a16="http://schemas.microsoft.com/office/drawing/2014/main" id="{168E1B72-E1EA-8572-2EFF-D6FE3FF6EF06}"/>
                </a:ext>
              </a:extLst>
            </p:cNvPr>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69;p197">
              <a:extLst>
                <a:ext uri="{FF2B5EF4-FFF2-40B4-BE49-F238E27FC236}">
                  <a16:creationId xmlns:a16="http://schemas.microsoft.com/office/drawing/2014/main" id="{8BAEC508-6C0B-2A58-AD7F-75B49F1F5022}"/>
                </a:ext>
              </a:extLst>
            </p:cNvPr>
            <p:cNvGrpSpPr/>
            <p:nvPr/>
          </p:nvGrpSpPr>
          <p:grpSpPr>
            <a:xfrm>
              <a:off x="3796556" y="1250358"/>
              <a:ext cx="1383000" cy="1232708"/>
              <a:chOff x="3880500" y="1936158"/>
              <a:chExt cx="1383000" cy="1232708"/>
            </a:xfrm>
          </p:grpSpPr>
          <p:pic>
            <p:nvPicPr>
              <p:cNvPr id="41" name="Google Shape;1570;p197">
                <a:extLst>
                  <a:ext uri="{FF2B5EF4-FFF2-40B4-BE49-F238E27FC236}">
                    <a16:creationId xmlns:a16="http://schemas.microsoft.com/office/drawing/2014/main" id="{E273BA77-EC93-57C0-E0E7-3878B81281EC}"/>
                  </a:ext>
                </a:extLst>
              </p:cNvPr>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42" name="Google Shape;1571;p197">
                <a:extLst>
                  <a:ext uri="{FF2B5EF4-FFF2-40B4-BE49-F238E27FC236}">
                    <a16:creationId xmlns:a16="http://schemas.microsoft.com/office/drawing/2014/main" id="{5EBA8228-2882-5F03-4A49-0AE2174B426A}"/>
                  </a:ext>
                </a:extLst>
              </p:cNvPr>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 name="Google Shape;1572;p197">
              <a:extLst>
                <a:ext uri="{FF2B5EF4-FFF2-40B4-BE49-F238E27FC236}">
                  <a16:creationId xmlns:a16="http://schemas.microsoft.com/office/drawing/2014/main" id="{C0E986BA-27B1-FF20-2DA5-FC33C16C2BF1}"/>
                </a:ext>
              </a:extLst>
            </p:cNvPr>
            <p:cNvGrpSpPr/>
            <p:nvPr/>
          </p:nvGrpSpPr>
          <p:grpSpPr>
            <a:xfrm>
              <a:off x="183425" y="1250358"/>
              <a:ext cx="1383000" cy="1187058"/>
              <a:chOff x="183425" y="1936158"/>
              <a:chExt cx="1383000" cy="1187058"/>
            </a:xfrm>
          </p:grpSpPr>
          <p:pic>
            <p:nvPicPr>
              <p:cNvPr id="39" name="Google Shape;1573;p197">
                <a:extLst>
                  <a:ext uri="{FF2B5EF4-FFF2-40B4-BE49-F238E27FC236}">
                    <a16:creationId xmlns:a16="http://schemas.microsoft.com/office/drawing/2014/main" id="{8883E69F-49D3-D4D4-5939-3CE179E0F545}"/>
                  </a:ext>
                </a:extLst>
              </p:cNvPr>
              <p:cNvPicPr preferRelativeResize="0"/>
              <p:nvPr/>
            </p:nvPicPr>
            <p:blipFill>
              <a:blip r:embed="rId4">
                <a:alphaModFix/>
              </a:blip>
              <a:stretch>
                <a:fillRect/>
              </a:stretch>
            </p:blipFill>
            <p:spPr>
              <a:xfrm>
                <a:off x="475125" y="2323591"/>
                <a:ext cx="799625" cy="799625"/>
              </a:xfrm>
              <a:prstGeom prst="rect">
                <a:avLst/>
              </a:prstGeom>
              <a:noFill/>
              <a:ln>
                <a:noFill/>
              </a:ln>
            </p:spPr>
          </p:pic>
          <p:sp>
            <p:nvSpPr>
              <p:cNvPr id="40" name="Google Shape;1574;p197">
                <a:extLst>
                  <a:ext uri="{FF2B5EF4-FFF2-40B4-BE49-F238E27FC236}">
                    <a16:creationId xmlns:a16="http://schemas.microsoft.com/office/drawing/2014/main" id="{D4A9402F-0AD5-907F-C616-281712870687}"/>
                  </a:ext>
                </a:extLst>
              </p:cNvPr>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 name="Google Shape;1575;p197">
              <a:extLst>
                <a:ext uri="{FF2B5EF4-FFF2-40B4-BE49-F238E27FC236}">
                  <a16:creationId xmlns:a16="http://schemas.microsoft.com/office/drawing/2014/main" id="{599B1815-83E1-BC5B-FA1F-4BA6E5D54700}"/>
                </a:ext>
              </a:extLst>
            </p:cNvPr>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 name="Google Shape;1576;p197">
              <a:extLst>
                <a:ext uri="{FF2B5EF4-FFF2-40B4-BE49-F238E27FC236}">
                  <a16:creationId xmlns:a16="http://schemas.microsoft.com/office/drawing/2014/main" id="{9166086F-9627-A08D-D7C1-EE2DD009DC14}"/>
                </a:ext>
              </a:extLst>
            </p:cNvPr>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577;p197">
              <a:extLst>
                <a:ext uri="{FF2B5EF4-FFF2-40B4-BE49-F238E27FC236}">
                  <a16:creationId xmlns:a16="http://schemas.microsoft.com/office/drawing/2014/main" id="{790CEC03-81B7-FF66-61AF-DFAC870F75CC}"/>
                </a:ext>
              </a:extLst>
            </p:cNvPr>
            <p:cNvGrpSpPr/>
            <p:nvPr/>
          </p:nvGrpSpPr>
          <p:grpSpPr>
            <a:xfrm>
              <a:off x="1989991" y="1250358"/>
              <a:ext cx="1383000" cy="1240658"/>
              <a:chOff x="2027263" y="1936158"/>
              <a:chExt cx="1383000" cy="1240658"/>
            </a:xfrm>
          </p:grpSpPr>
          <p:pic>
            <p:nvPicPr>
              <p:cNvPr id="37" name="Google Shape;1578;p197">
                <a:extLst>
                  <a:ext uri="{FF2B5EF4-FFF2-40B4-BE49-F238E27FC236}">
                    <a16:creationId xmlns:a16="http://schemas.microsoft.com/office/drawing/2014/main" id="{EE94742C-C960-7AF2-0D06-4473E30B8318}"/>
                  </a:ext>
                </a:extLst>
              </p:cNvPr>
              <p:cNvPicPr preferRelativeResize="0"/>
              <p:nvPr/>
            </p:nvPicPr>
            <p:blipFill>
              <a:blip r:embed="rId5">
                <a:alphaModFix/>
              </a:blip>
              <a:stretch>
                <a:fillRect/>
              </a:stretch>
            </p:blipFill>
            <p:spPr>
              <a:xfrm>
                <a:off x="2265350" y="2269991"/>
                <a:ext cx="906825" cy="906825"/>
              </a:xfrm>
              <a:prstGeom prst="rect">
                <a:avLst/>
              </a:prstGeom>
              <a:noFill/>
              <a:ln>
                <a:noFill/>
              </a:ln>
            </p:spPr>
          </p:pic>
          <p:sp>
            <p:nvSpPr>
              <p:cNvPr id="38" name="Google Shape;1579;p197">
                <a:extLst>
                  <a:ext uri="{FF2B5EF4-FFF2-40B4-BE49-F238E27FC236}">
                    <a16:creationId xmlns:a16="http://schemas.microsoft.com/office/drawing/2014/main" id="{126521C2-F65F-9A45-5F0E-E77549878B8F}"/>
                  </a:ext>
                </a:extLst>
              </p:cNvPr>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8" name="Google Shape;1580;p197">
              <a:extLst>
                <a:ext uri="{FF2B5EF4-FFF2-40B4-BE49-F238E27FC236}">
                  <a16:creationId xmlns:a16="http://schemas.microsoft.com/office/drawing/2014/main" id="{B72B246A-42D3-E6B5-CE45-EF86D0D3160A}"/>
                </a:ext>
              </a:extLst>
            </p:cNvPr>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581;p197">
              <a:extLst>
                <a:ext uri="{FF2B5EF4-FFF2-40B4-BE49-F238E27FC236}">
                  <a16:creationId xmlns:a16="http://schemas.microsoft.com/office/drawing/2014/main" id="{6CEA5660-B8D5-8233-0C8D-64C66EF9629B}"/>
                </a:ext>
              </a:extLst>
            </p:cNvPr>
            <p:cNvGrpSpPr/>
            <p:nvPr/>
          </p:nvGrpSpPr>
          <p:grpSpPr>
            <a:xfrm>
              <a:off x="5603123" y="1250358"/>
              <a:ext cx="1383000" cy="1248609"/>
              <a:chOff x="5407313" y="1936158"/>
              <a:chExt cx="1383000" cy="1248609"/>
            </a:xfrm>
          </p:grpSpPr>
          <p:pic>
            <p:nvPicPr>
              <p:cNvPr id="35" name="Google Shape;1582;p197">
                <a:extLst>
                  <a:ext uri="{FF2B5EF4-FFF2-40B4-BE49-F238E27FC236}">
                    <a16:creationId xmlns:a16="http://schemas.microsoft.com/office/drawing/2014/main" id="{4B6115F9-AFE9-E68F-BFCA-FF898FD7FF0C}"/>
                  </a:ext>
                </a:extLst>
              </p:cNvPr>
              <p:cNvPicPr preferRelativeResize="0"/>
              <p:nvPr/>
            </p:nvPicPr>
            <p:blipFill>
              <a:blip r:embed="rId6">
                <a:alphaModFix/>
              </a:blip>
              <a:stretch>
                <a:fillRect/>
              </a:stretch>
            </p:blipFill>
            <p:spPr>
              <a:xfrm>
                <a:off x="5645401" y="2262041"/>
                <a:ext cx="906824" cy="922726"/>
              </a:xfrm>
              <a:prstGeom prst="rect">
                <a:avLst/>
              </a:prstGeom>
              <a:noFill/>
              <a:ln>
                <a:noFill/>
              </a:ln>
            </p:spPr>
          </p:pic>
          <p:sp>
            <p:nvSpPr>
              <p:cNvPr id="36" name="Google Shape;1583;p197">
                <a:extLst>
                  <a:ext uri="{FF2B5EF4-FFF2-40B4-BE49-F238E27FC236}">
                    <a16:creationId xmlns:a16="http://schemas.microsoft.com/office/drawing/2014/main" id="{8F7CD5AB-C96C-F38F-F8BA-AE6DE9ABC0FB}"/>
                  </a:ext>
                </a:extLst>
              </p:cNvPr>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20" name="Google Shape;1584;p197">
              <a:extLst>
                <a:ext uri="{FF2B5EF4-FFF2-40B4-BE49-F238E27FC236}">
                  <a16:creationId xmlns:a16="http://schemas.microsoft.com/office/drawing/2014/main" id="{267DCCDF-E465-932B-4CEE-C129A16136E2}"/>
                </a:ext>
              </a:extLst>
            </p:cNvPr>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21" name="Google Shape;1585;p197">
              <a:extLst>
                <a:ext uri="{FF2B5EF4-FFF2-40B4-BE49-F238E27FC236}">
                  <a16:creationId xmlns:a16="http://schemas.microsoft.com/office/drawing/2014/main" id="{B4CA4EBD-7213-2F02-AD61-DAB5D06E0253}"/>
                </a:ext>
              </a:extLst>
            </p:cNvPr>
            <p:cNvPicPr preferRelativeResize="0"/>
            <p:nvPr/>
          </p:nvPicPr>
          <p:blipFill>
            <a:blip r:embed="rId7">
              <a:alphaModFix/>
            </a:blip>
            <a:stretch>
              <a:fillRect/>
            </a:stretch>
          </p:blipFill>
          <p:spPr>
            <a:xfrm>
              <a:off x="701863" y="3289409"/>
              <a:ext cx="346127" cy="348225"/>
            </a:xfrm>
            <a:prstGeom prst="rect">
              <a:avLst/>
            </a:prstGeom>
            <a:noFill/>
            <a:ln>
              <a:noFill/>
            </a:ln>
          </p:spPr>
        </p:pic>
        <p:grpSp>
          <p:nvGrpSpPr>
            <p:cNvPr id="22" name="Google Shape;1586;p197">
              <a:extLst>
                <a:ext uri="{FF2B5EF4-FFF2-40B4-BE49-F238E27FC236}">
                  <a16:creationId xmlns:a16="http://schemas.microsoft.com/office/drawing/2014/main" id="{F3BEDE42-251F-EB9A-A670-890B5B536DA5}"/>
                </a:ext>
              </a:extLst>
            </p:cNvPr>
            <p:cNvGrpSpPr/>
            <p:nvPr/>
          </p:nvGrpSpPr>
          <p:grpSpPr>
            <a:xfrm>
              <a:off x="2056625" y="3241222"/>
              <a:ext cx="1249725" cy="444600"/>
              <a:chOff x="2233750" y="3231550"/>
              <a:chExt cx="1249725" cy="444600"/>
            </a:xfrm>
          </p:grpSpPr>
          <p:pic>
            <p:nvPicPr>
              <p:cNvPr id="30" name="Google Shape;1587;p197">
                <a:extLst>
                  <a:ext uri="{FF2B5EF4-FFF2-40B4-BE49-F238E27FC236}">
                    <a16:creationId xmlns:a16="http://schemas.microsoft.com/office/drawing/2014/main" id="{474E6ACC-FEC4-3E92-3C6D-BF734D22C837}"/>
                  </a:ext>
                </a:extLst>
              </p:cNvPr>
              <p:cNvPicPr preferRelativeResize="0"/>
              <p:nvPr/>
            </p:nvPicPr>
            <p:blipFill>
              <a:blip r:embed="rId8">
                <a:alphaModFix/>
              </a:blip>
              <a:stretch>
                <a:fillRect/>
              </a:stretch>
            </p:blipFill>
            <p:spPr>
              <a:xfrm>
                <a:off x="2233750" y="3280788"/>
                <a:ext cx="346125" cy="346125"/>
              </a:xfrm>
              <a:prstGeom prst="rect">
                <a:avLst/>
              </a:prstGeom>
              <a:noFill/>
              <a:ln>
                <a:noFill/>
              </a:ln>
            </p:spPr>
          </p:pic>
          <p:pic>
            <p:nvPicPr>
              <p:cNvPr id="31" name="Google Shape;1588;p197">
                <a:extLst>
                  <a:ext uri="{FF2B5EF4-FFF2-40B4-BE49-F238E27FC236}">
                    <a16:creationId xmlns:a16="http://schemas.microsoft.com/office/drawing/2014/main" id="{BF233328-2B0C-4375-50D6-7947E0E923F6}"/>
                  </a:ext>
                </a:extLst>
              </p:cNvPr>
              <p:cNvPicPr preferRelativeResize="0"/>
              <p:nvPr/>
            </p:nvPicPr>
            <p:blipFill>
              <a:blip r:embed="rId9">
                <a:alphaModFix/>
              </a:blip>
              <a:stretch>
                <a:fillRect/>
              </a:stretch>
            </p:blipFill>
            <p:spPr>
              <a:xfrm>
                <a:off x="2685550" y="3280788"/>
                <a:ext cx="346125" cy="346125"/>
              </a:xfrm>
              <a:prstGeom prst="rect">
                <a:avLst/>
              </a:prstGeom>
              <a:noFill/>
              <a:ln>
                <a:noFill/>
              </a:ln>
            </p:spPr>
          </p:pic>
          <p:pic>
            <p:nvPicPr>
              <p:cNvPr id="32" name="Google Shape;1589;p197">
                <a:extLst>
                  <a:ext uri="{FF2B5EF4-FFF2-40B4-BE49-F238E27FC236}">
                    <a16:creationId xmlns:a16="http://schemas.microsoft.com/office/drawing/2014/main" id="{4B725FD7-DB4E-FEC0-3B47-A781E0B43EDD}"/>
                  </a:ext>
                </a:extLst>
              </p:cNvPr>
              <p:cNvPicPr preferRelativeResize="0"/>
              <p:nvPr/>
            </p:nvPicPr>
            <p:blipFill>
              <a:blip r:embed="rId10">
                <a:alphaModFix/>
              </a:blip>
              <a:stretch>
                <a:fillRect/>
              </a:stretch>
            </p:blipFill>
            <p:spPr>
              <a:xfrm>
                <a:off x="3137350" y="3280788"/>
                <a:ext cx="346125" cy="346125"/>
              </a:xfrm>
              <a:prstGeom prst="rect">
                <a:avLst/>
              </a:prstGeom>
              <a:noFill/>
              <a:ln>
                <a:noFill/>
              </a:ln>
            </p:spPr>
          </p:pic>
          <p:cxnSp>
            <p:nvCxnSpPr>
              <p:cNvPr id="33" name="Google Shape;1590;p197">
                <a:extLst>
                  <a:ext uri="{FF2B5EF4-FFF2-40B4-BE49-F238E27FC236}">
                    <a16:creationId xmlns:a16="http://schemas.microsoft.com/office/drawing/2014/main" id="{19D6887E-8043-0A8A-0A23-31156FF2D3DC}"/>
                  </a:ext>
                </a:extLst>
              </p:cNvPr>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34" name="Google Shape;1591;p197">
                <a:extLst>
                  <a:ext uri="{FF2B5EF4-FFF2-40B4-BE49-F238E27FC236}">
                    <a16:creationId xmlns:a16="http://schemas.microsoft.com/office/drawing/2014/main" id="{074B70E5-02B8-CBBE-50C8-D1FF19453F26}"/>
                  </a:ext>
                </a:extLst>
              </p:cNvPr>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23" name="Google Shape;1592;p197">
              <a:extLst>
                <a:ext uri="{FF2B5EF4-FFF2-40B4-BE49-F238E27FC236}">
                  <a16:creationId xmlns:a16="http://schemas.microsoft.com/office/drawing/2014/main" id="{B5F54FC8-10E6-CAE6-3B14-140EDAA85F3B}"/>
                </a:ext>
              </a:extLst>
            </p:cNvPr>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24" name="Google Shape;1593;p197">
              <a:extLst>
                <a:ext uri="{FF2B5EF4-FFF2-40B4-BE49-F238E27FC236}">
                  <a16:creationId xmlns:a16="http://schemas.microsoft.com/office/drawing/2014/main" id="{E4A7F5C3-AED2-9A8A-3B10-23594C62FF36}"/>
                </a:ext>
              </a:extLst>
            </p:cNvPr>
            <p:cNvPicPr preferRelativeResize="0"/>
            <p:nvPr/>
          </p:nvPicPr>
          <p:blipFill>
            <a:blip r:embed="rId11">
              <a:alphaModFix/>
            </a:blip>
            <a:stretch>
              <a:fillRect/>
            </a:stretch>
          </p:blipFill>
          <p:spPr>
            <a:xfrm>
              <a:off x="4314987" y="3284386"/>
              <a:ext cx="346127" cy="358271"/>
            </a:xfrm>
            <a:prstGeom prst="rect">
              <a:avLst/>
            </a:prstGeom>
            <a:noFill/>
            <a:ln>
              <a:noFill/>
            </a:ln>
          </p:spPr>
        </p:pic>
        <p:sp>
          <p:nvSpPr>
            <p:cNvPr id="25" name="Google Shape;1594;p197">
              <a:extLst>
                <a:ext uri="{FF2B5EF4-FFF2-40B4-BE49-F238E27FC236}">
                  <a16:creationId xmlns:a16="http://schemas.microsoft.com/office/drawing/2014/main" id="{35B6C42E-46FE-1A3F-B1DF-15583D7F9C30}"/>
                </a:ext>
              </a:extLst>
            </p:cNvPr>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26" name="Google Shape;1595;p197">
              <a:extLst>
                <a:ext uri="{FF2B5EF4-FFF2-40B4-BE49-F238E27FC236}">
                  <a16:creationId xmlns:a16="http://schemas.microsoft.com/office/drawing/2014/main" id="{44D3BDCD-A2DD-B7B6-DA0D-A95CED9BB120}"/>
                </a:ext>
              </a:extLst>
            </p:cNvPr>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27" name="Google Shape;1596;p197">
              <a:extLst>
                <a:ext uri="{FF2B5EF4-FFF2-40B4-BE49-F238E27FC236}">
                  <a16:creationId xmlns:a16="http://schemas.microsoft.com/office/drawing/2014/main" id="{0E6045FF-7591-00F8-B74F-4B60A583B37C}"/>
                </a:ext>
              </a:extLst>
            </p:cNvPr>
            <p:cNvPicPr preferRelativeResize="0"/>
            <p:nvPr/>
          </p:nvPicPr>
          <p:blipFill>
            <a:blip r:embed="rId12">
              <a:alphaModFix/>
            </a:blip>
            <a:stretch>
              <a:fillRect/>
            </a:stretch>
          </p:blipFill>
          <p:spPr>
            <a:xfrm>
              <a:off x="6121561" y="3290459"/>
              <a:ext cx="346125" cy="346125"/>
            </a:xfrm>
            <a:prstGeom prst="rect">
              <a:avLst/>
            </a:prstGeom>
            <a:noFill/>
            <a:ln>
              <a:noFill/>
            </a:ln>
          </p:spPr>
        </p:pic>
        <p:pic>
          <p:nvPicPr>
            <p:cNvPr id="28" name="Google Shape;1597;p197">
              <a:extLst>
                <a:ext uri="{FF2B5EF4-FFF2-40B4-BE49-F238E27FC236}">
                  <a16:creationId xmlns:a16="http://schemas.microsoft.com/office/drawing/2014/main" id="{FFEC202A-DC01-3E77-E8BD-38E6093192A0}"/>
                </a:ext>
              </a:extLst>
            </p:cNvPr>
            <p:cNvPicPr preferRelativeResize="0"/>
            <p:nvPr/>
          </p:nvPicPr>
          <p:blipFill>
            <a:blip r:embed="rId13">
              <a:alphaModFix/>
            </a:blip>
            <a:stretch>
              <a:fillRect/>
            </a:stretch>
          </p:blipFill>
          <p:spPr>
            <a:xfrm>
              <a:off x="7928156" y="3290459"/>
              <a:ext cx="346125" cy="346125"/>
            </a:xfrm>
            <a:prstGeom prst="rect">
              <a:avLst/>
            </a:prstGeom>
            <a:noFill/>
            <a:ln>
              <a:noFill/>
            </a:ln>
          </p:spPr>
        </p:pic>
        <p:sp>
          <p:nvSpPr>
            <p:cNvPr id="29" name="Google Shape;1598;p197">
              <a:extLst>
                <a:ext uri="{FF2B5EF4-FFF2-40B4-BE49-F238E27FC236}">
                  <a16:creationId xmlns:a16="http://schemas.microsoft.com/office/drawing/2014/main" id="{321A9FBA-6608-D052-E5DF-0818C4FE8EBA}"/>
                </a:ext>
              </a:extLst>
            </p:cNvPr>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grpSp>
      <p:sp>
        <p:nvSpPr>
          <p:cNvPr id="45" name="Footer Placeholder 4">
            <a:extLst>
              <a:ext uri="{FF2B5EF4-FFF2-40B4-BE49-F238E27FC236}">
                <a16:creationId xmlns:a16="http://schemas.microsoft.com/office/drawing/2014/main" id="{9764DC8D-357F-D64B-CE96-A17EC31DA98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38648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0988-C027-D977-45D5-41B381D6C7D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6916F1D-AEF7-E5C7-B95C-A6D304CFA4D9}"/>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73C9E-9C34-853A-9643-8BE1742DD52B}"/>
              </a:ext>
            </a:extLst>
          </p:cNvPr>
          <p:cNvSpPr>
            <a:spLocks noGrp="1"/>
          </p:cNvSpPr>
          <p:nvPr>
            <p:ph type="title"/>
          </p:nvPr>
        </p:nvSpPr>
        <p:spPr/>
        <p:txBody>
          <a:bodyPr/>
          <a:lstStyle/>
          <a:p>
            <a:r>
              <a:rPr lang="en-US" dirty="0">
                <a:solidFill>
                  <a:schemeClr val="accent1"/>
                </a:solidFill>
              </a:rPr>
              <a:t>All AI is probabilistic</a:t>
            </a:r>
          </a:p>
        </p:txBody>
      </p:sp>
      <p:cxnSp>
        <p:nvCxnSpPr>
          <p:cNvPr id="4" name="Google Shape;1123;p138">
            <a:extLst>
              <a:ext uri="{FF2B5EF4-FFF2-40B4-BE49-F238E27FC236}">
                <a16:creationId xmlns:a16="http://schemas.microsoft.com/office/drawing/2014/main" id="{F5247431-28DE-305F-4B78-E6641C1E8782}"/>
              </a:ext>
            </a:extLst>
          </p:cNvPr>
          <p:cNvCxnSpPr/>
          <p:nvPr/>
        </p:nvCxnSpPr>
        <p:spPr>
          <a:xfrm>
            <a:off x="2060229" y="1993185"/>
            <a:ext cx="3781500" cy="0"/>
          </a:xfrm>
          <a:prstGeom prst="straightConnector1">
            <a:avLst/>
          </a:prstGeom>
          <a:noFill/>
          <a:ln w="9525" cap="flat" cmpd="sng">
            <a:solidFill>
              <a:srgbClr val="FF5600"/>
            </a:solidFill>
            <a:prstDash val="solid"/>
            <a:round/>
            <a:headEnd type="none" w="med" len="med"/>
            <a:tailEnd type="none" w="med" len="med"/>
          </a:ln>
        </p:spPr>
      </p:cxnSp>
      <p:sp>
        <p:nvSpPr>
          <p:cNvPr id="5" name="Google Shape;1124;p138">
            <a:extLst>
              <a:ext uri="{FF2B5EF4-FFF2-40B4-BE49-F238E27FC236}">
                <a16:creationId xmlns:a16="http://schemas.microsoft.com/office/drawing/2014/main" id="{DFC740C7-EA15-9222-1BBD-BC14C2A5E1DB}"/>
              </a:ext>
            </a:extLst>
          </p:cNvPr>
          <p:cNvSpPr txBox="1"/>
          <p:nvPr/>
        </p:nvSpPr>
        <p:spPr>
          <a:xfrm>
            <a:off x="3319179" y="190783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6" name="Google Shape;1125;p138">
            <a:extLst>
              <a:ext uri="{FF2B5EF4-FFF2-40B4-BE49-F238E27FC236}">
                <a16:creationId xmlns:a16="http://schemas.microsoft.com/office/drawing/2014/main" id="{97635FB5-5377-0093-69B4-35944FF33E35}"/>
              </a:ext>
            </a:extLst>
          </p:cNvPr>
          <p:cNvCxnSpPr/>
          <p:nvPr/>
        </p:nvCxnSpPr>
        <p:spPr>
          <a:xfrm>
            <a:off x="6079779" y="1993185"/>
            <a:ext cx="3819600" cy="0"/>
          </a:xfrm>
          <a:prstGeom prst="straightConnector1">
            <a:avLst/>
          </a:prstGeom>
          <a:noFill/>
          <a:ln w="9525" cap="flat" cmpd="sng">
            <a:solidFill>
              <a:srgbClr val="2D8FE2"/>
            </a:solidFill>
            <a:prstDash val="solid"/>
            <a:round/>
            <a:headEnd type="none" w="med" len="med"/>
            <a:tailEnd type="none" w="med" len="med"/>
          </a:ln>
        </p:spPr>
      </p:cxnSp>
      <p:sp>
        <p:nvSpPr>
          <p:cNvPr id="7" name="Google Shape;1126;p138">
            <a:extLst>
              <a:ext uri="{FF2B5EF4-FFF2-40B4-BE49-F238E27FC236}">
                <a16:creationId xmlns:a16="http://schemas.microsoft.com/office/drawing/2014/main" id="{F449D09C-ECEF-9BB3-12A1-FA2573859CEB}"/>
              </a:ext>
            </a:extLst>
          </p:cNvPr>
          <p:cNvSpPr txBox="1"/>
          <p:nvPr/>
        </p:nvSpPr>
        <p:spPr>
          <a:xfrm>
            <a:off x="7381929" y="190783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8" name="Google Shape;1127;p138">
            <a:extLst>
              <a:ext uri="{FF2B5EF4-FFF2-40B4-BE49-F238E27FC236}">
                <a16:creationId xmlns:a16="http://schemas.microsoft.com/office/drawing/2014/main" id="{D49D416A-E1EC-3F57-987F-316A8CFEABCC}"/>
              </a:ext>
            </a:extLst>
          </p:cNvPr>
          <p:cNvSpPr txBox="1"/>
          <p:nvPr/>
        </p:nvSpPr>
        <p:spPr>
          <a:xfrm>
            <a:off x="2060229" y="203693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9" name="Google Shape;1128;p138">
            <a:extLst>
              <a:ext uri="{FF2B5EF4-FFF2-40B4-BE49-F238E27FC236}">
                <a16:creationId xmlns:a16="http://schemas.microsoft.com/office/drawing/2014/main" id="{273FE12A-2D67-D84F-9B12-AA6A229D50B8}"/>
              </a:ext>
            </a:extLst>
          </p:cNvPr>
          <p:cNvSpPr txBox="1"/>
          <p:nvPr/>
        </p:nvSpPr>
        <p:spPr>
          <a:xfrm>
            <a:off x="6107829" y="203693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0" name="Google Shape;1129;p138">
            <a:extLst>
              <a:ext uri="{FF2B5EF4-FFF2-40B4-BE49-F238E27FC236}">
                <a16:creationId xmlns:a16="http://schemas.microsoft.com/office/drawing/2014/main" id="{8911BECA-6F94-8155-ACA3-4DD960D44EC9}"/>
              </a:ext>
            </a:extLst>
          </p:cNvPr>
          <p:cNvSpPr/>
          <p:nvPr/>
        </p:nvSpPr>
        <p:spPr>
          <a:xfrm>
            <a:off x="1774504" y="447911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
        <p:nvSpPr>
          <p:cNvPr id="11" name="Footer Placeholder 4">
            <a:extLst>
              <a:ext uri="{FF2B5EF4-FFF2-40B4-BE49-F238E27FC236}">
                <a16:creationId xmlns:a16="http://schemas.microsoft.com/office/drawing/2014/main" id="{35E26770-D066-ED48-A417-A9AFC671BC2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055351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E9C79-AED2-2FE5-D1FB-676FA6FAA8D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33DA1A7-9BE8-1145-F1BB-AED8217C68A3}"/>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363A9-C098-640F-AF45-9B4BA1DA7E49}"/>
              </a:ext>
            </a:extLst>
          </p:cNvPr>
          <p:cNvSpPr>
            <a:spLocks noGrp="1"/>
          </p:cNvSpPr>
          <p:nvPr>
            <p:ph type="title"/>
          </p:nvPr>
        </p:nvSpPr>
        <p:spPr/>
        <p:txBody>
          <a:bodyPr/>
          <a:lstStyle/>
          <a:p>
            <a:r>
              <a:rPr lang="en-US" dirty="0">
                <a:solidFill>
                  <a:schemeClr val="accent1"/>
                </a:solidFill>
              </a:rPr>
              <a:t>Let’s put a model into production</a:t>
            </a:r>
          </a:p>
        </p:txBody>
      </p:sp>
      <p:grpSp>
        <p:nvGrpSpPr>
          <p:cNvPr id="4" name="Group 3">
            <a:extLst>
              <a:ext uri="{FF2B5EF4-FFF2-40B4-BE49-F238E27FC236}">
                <a16:creationId xmlns:a16="http://schemas.microsoft.com/office/drawing/2014/main" id="{B087619F-963E-2A40-45BA-504E87C23FF7}"/>
              </a:ext>
            </a:extLst>
          </p:cNvPr>
          <p:cNvGrpSpPr/>
          <p:nvPr/>
        </p:nvGrpSpPr>
        <p:grpSpPr>
          <a:xfrm>
            <a:off x="2512706" y="1721138"/>
            <a:ext cx="7166588" cy="2942267"/>
            <a:chOff x="5525" y="1250358"/>
            <a:chExt cx="7166588" cy="2942267"/>
          </a:xfrm>
        </p:grpSpPr>
        <p:sp>
          <p:nvSpPr>
            <p:cNvPr id="5" name="Google Shape;1633;p201">
              <a:extLst>
                <a:ext uri="{FF2B5EF4-FFF2-40B4-BE49-F238E27FC236}">
                  <a16:creationId xmlns:a16="http://schemas.microsoft.com/office/drawing/2014/main" id="{6C53C94B-4F0E-1ABC-3E38-93995ABB2510}"/>
                </a:ext>
              </a:extLst>
            </p:cNvPr>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34;p201">
              <a:extLst>
                <a:ext uri="{FF2B5EF4-FFF2-40B4-BE49-F238E27FC236}">
                  <a16:creationId xmlns:a16="http://schemas.microsoft.com/office/drawing/2014/main" id="{91FD167F-26D4-D79C-CCA7-876883C7A975}"/>
                </a:ext>
              </a:extLst>
            </p:cNvPr>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35;p201">
              <a:extLst>
                <a:ext uri="{FF2B5EF4-FFF2-40B4-BE49-F238E27FC236}">
                  <a16:creationId xmlns:a16="http://schemas.microsoft.com/office/drawing/2014/main" id="{8C9AC2AF-675D-92DF-E3E4-1CA76EEFBFB5}"/>
                </a:ext>
              </a:extLst>
            </p:cNvPr>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36;p201">
              <a:extLst>
                <a:ext uri="{FF2B5EF4-FFF2-40B4-BE49-F238E27FC236}">
                  <a16:creationId xmlns:a16="http://schemas.microsoft.com/office/drawing/2014/main" id="{58FAC6CA-A852-66B0-DEA1-8A77C1A6321B}"/>
                </a:ext>
              </a:extLst>
            </p:cNvPr>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9" name="Google Shape;1637;p201">
              <a:extLst>
                <a:ext uri="{FF2B5EF4-FFF2-40B4-BE49-F238E27FC236}">
                  <a16:creationId xmlns:a16="http://schemas.microsoft.com/office/drawing/2014/main" id="{C854081B-826E-F5A0-FFCE-72F3F0DC931E}"/>
                </a:ext>
              </a:extLst>
            </p:cNvPr>
            <p:cNvGrpSpPr/>
            <p:nvPr/>
          </p:nvGrpSpPr>
          <p:grpSpPr>
            <a:xfrm>
              <a:off x="3796550" y="1250358"/>
              <a:ext cx="1383000" cy="1232708"/>
              <a:chOff x="3880500" y="1936158"/>
              <a:chExt cx="1383000" cy="1232708"/>
            </a:xfrm>
          </p:grpSpPr>
          <p:pic>
            <p:nvPicPr>
              <p:cNvPr id="38" name="Google Shape;1638;p201">
                <a:extLst>
                  <a:ext uri="{FF2B5EF4-FFF2-40B4-BE49-F238E27FC236}">
                    <a16:creationId xmlns:a16="http://schemas.microsoft.com/office/drawing/2014/main" id="{5D648ACD-1BAE-0D97-0360-224A99D3DA32}"/>
                  </a:ext>
                </a:extLst>
              </p:cNvPr>
              <p:cNvPicPr preferRelativeResize="0"/>
              <p:nvPr/>
            </p:nvPicPr>
            <p:blipFill>
              <a:blip r:embed="rId2">
                <a:alphaModFix/>
              </a:blip>
              <a:stretch>
                <a:fillRect/>
              </a:stretch>
            </p:blipFill>
            <p:spPr>
              <a:xfrm>
                <a:off x="4126591" y="2277941"/>
                <a:ext cx="890818" cy="890925"/>
              </a:xfrm>
              <a:prstGeom prst="rect">
                <a:avLst/>
              </a:prstGeom>
              <a:noFill/>
              <a:ln>
                <a:noFill/>
              </a:ln>
            </p:spPr>
          </p:pic>
          <p:sp>
            <p:nvSpPr>
              <p:cNvPr id="39" name="Google Shape;1639;p201">
                <a:extLst>
                  <a:ext uri="{FF2B5EF4-FFF2-40B4-BE49-F238E27FC236}">
                    <a16:creationId xmlns:a16="http://schemas.microsoft.com/office/drawing/2014/main" id="{C11B0A89-4A79-9C3B-51A1-0810A787E1CF}"/>
                  </a:ext>
                </a:extLst>
              </p:cNvPr>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0" name="Google Shape;1640;p201">
              <a:extLst>
                <a:ext uri="{FF2B5EF4-FFF2-40B4-BE49-F238E27FC236}">
                  <a16:creationId xmlns:a16="http://schemas.microsoft.com/office/drawing/2014/main" id="{6073A101-83BC-87DF-3E62-BB6C0CC18B60}"/>
                </a:ext>
              </a:extLst>
            </p:cNvPr>
            <p:cNvGrpSpPr/>
            <p:nvPr/>
          </p:nvGrpSpPr>
          <p:grpSpPr>
            <a:xfrm>
              <a:off x="3953150" y="3284377"/>
              <a:ext cx="1069800" cy="908236"/>
              <a:chOff x="3953150" y="3284377"/>
              <a:chExt cx="1069800" cy="908236"/>
            </a:xfrm>
          </p:grpSpPr>
          <p:pic>
            <p:nvPicPr>
              <p:cNvPr id="36" name="Google Shape;1641;p201">
                <a:extLst>
                  <a:ext uri="{FF2B5EF4-FFF2-40B4-BE49-F238E27FC236}">
                    <a16:creationId xmlns:a16="http://schemas.microsoft.com/office/drawing/2014/main" id="{96163FCC-7427-2B1D-55D4-264A7E0B0CF5}"/>
                  </a:ext>
                </a:extLst>
              </p:cNvPr>
              <p:cNvPicPr preferRelativeResize="0"/>
              <p:nvPr/>
            </p:nvPicPr>
            <p:blipFill>
              <a:blip r:embed="rId3">
                <a:alphaModFix/>
              </a:blip>
              <a:stretch>
                <a:fillRect/>
              </a:stretch>
            </p:blipFill>
            <p:spPr>
              <a:xfrm>
                <a:off x="4339358" y="3284377"/>
                <a:ext cx="297385" cy="307800"/>
              </a:xfrm>
              <a:prstGeom prst="rect">
                <a:avLst/>
              </a:prstGeom>
              <a:noFill/>
              <a:ln>
                <a:noFill/>
              </a:ln>
            </p:spPr>
          </p:pic>
          <p:sp>
            <p:nvSpPr>
              <p:cNvPr id="37" name="Google Shape;1642;p201">
                <a:extLst>
                  <a:ext uri="{FF2B5EF4-FFF2-40B4-BE49-F238E27FC236}">
                    <a16:creationId xmlns:a16="http://schemas.microsoft.com/office/drawing/2014/main" id="{8339877B-519B-5F7E-CD7E-BEBB940FA290}"/>
                  </a:ext>
                </a:extLst>
              </p:cNvPr>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1" name="Google Shape;1643;p201">
              <a:extLst>
                <a:ext uri="{FF2B5EF4-FFF2-40B4-BE49-F238E27FC236}">
                  <a16:creationId xmlns:a16="http://schemas.microsoft.com/office/drawing/2014/main" id="{E3A2AE68-F9A1-ECF9-91DD-710ADAABE21B}"/>
                </a:ext>
              </a:extLst>
            </p:cNvPr>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4;p201">
              <a:extLst>
                <a:ext uri="{FF2B5EF4-FFF2-40B4-BE49-F238E27FC236}">
                  <a16:creationId xmlns:a16="http://schemas.microsoft.com/office/drawing/2014/main" id="{D9B87C41-7E4B-6785-5246-934806E741C5}"/>
                </a:ext>
              </a:extLst>
            </p:cNvPr>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3" name="Google Shape;1645;p201">
              <a:extLst>
                <a:ext uri="{FF2B5EF4-FFF2-40B4-BE49-F238E27FC236}">
                  <a16:creationId xmlns:a16="http://schemas.microsoft.com/office/drawing/2014/main" id="{E19C4BD9-537F-EBA8-71A3-5D9A79F2375E}"/>
                </a:ext>
              </a:extLst>
            </p:cNvPr>
            <p:cNvGrpSpPr/>
            <p:nvPr/>
          </p:nvGrpSpPr>
          <p:grpSpPr>
            <a:xfrm>
              <a:off x="5603123" y="1250358"/>
              <a:ext cx="1383000" cy="1248609"/>
              <a:chOff x="5407313" y="1936158"/>
              <a:chExt cx="1383000" cy="1248609"/>
            </a:xfrm>
          </p:grpSpPr>
          <p:pic>
            <p:nvPicPr>
              <p:cNvPr id="34" name="Google Shape;1646;p201">
                <a:extLst>
                  <a:ext uri="{FF2B5EF4-FFF2-40B4-BE49-F238E27FC236}">
                    <a16:creationId xmlns:a16="http://schemas.microsoft.com/office/drawing/2014/main" id="{2AED6B2B-FC83-BE39-DF62-3D5DDAFE4CCC}"/>
                  </a:ext>
                </a:extLst>
              </p:cNvPr>
              <p:cNvPicPr preferRelativeResize="0"/>
              <p:nvPr/>
            </p:nvPicPr>
            <p:blipFill>
              <a:blip r:embed="rId4">
                <a:alphaModFix/>
              </a:blip>
              <a:stretch>
                <a:fillRect/>
              </a:stretch>
            </p:blipFill>
            <p:spPr>
              <a:xfrm>
                <a:off x="5645401" y="2262041"/>
                <a:ext cx="906824" cy="922726"/>
              </a:xfrm>
              <a:prstGeom prst="rect">
                <a:avLst/>
              </a:prstGeom>
              <a:noFill/>
              <a:ln>
                <a:noFill/>
              </a:ln>
            </p:spPr>
          </p:pic>
          <p:sp>
            <p:nvSpPr>
              <p:cNvPr id="35" name="Google Shape;1647;p201">
                <a:extLst>
                  <a:ext uri="{FF2B5EF4-FFF2-40B4-BE49-F238E27FC236}">
                    <a16:creationId xmlns:a16="http://schemas.microsoft.com/office/drawing/2014/main" id="{6EC256DB-9C72-2CDD-15AE-F965AF39A2E1}"/>
                  </a:ext>
                </a:extLst>
              </p:cNvPr>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4" name="Google Shape;1648;p201">
              <a:extLst>
                <a:ext uri="{FF2B5EF4-FFF2-40B4-BE49-F238E27FC236}">
                  <a16:creationId xmlns:a16="http://schemas.microsoft.com/office/drawing/2014/main" id="{035C74E2-2C65-3C2D-7B76-2D91ECC49A7A}"/>
                </a:ext>
              </a:extLst>
            </p:cNvPr>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5" name="Google Shape;1649;p201">
              <a:extLst>
                <a:ext uri="{FF2B5EF4-FFF2-40B4-BE49-F238E27FC236}">
                  <a16:creationId xmlns:a16="http://schemas.microsoft.com/office/drawing/2014/main" id="{66AE94C0-5FDE-04D7-30C3-E08529803157}"/>
                </a:ext>
              </a:extLst>
            </p:cNvPr>
            <p:cNvPicPr preferRelativeResize="0"/>
            <p:nvPr/>
          </p:nvPicPr>
          <p:blipFill>
            <a:blip r:embed="rId5">
              <a:alphaModFix/>
            </a:blip>
            <a:stretch>
              <a:fillRect/>
            </a:stretch>
          </p:blipFill>
          <p:spPr>
            <a:xfrm>
              <a:off x="475112" y="1637791"/>
              <a:ext cx="799625" cy="799625"/>
            </a:xfrm>
            <a:prstGeom prst="rect">
              <a:avLst/>
            </a:prstGeom>
            <a:noFill/>
            <a:ln>
              <a:noFill/>
            </a:ln>
          </p:spPr>
        </p:pic>
        <p:sp>
          <p:nvSpPr>
            <p:cNvPr id="16" name="Google Shape;1650;p201">
              <a:extLst>
                <a:ext uri="{FF2B5EF4-FFF2-40B4-BE49-F238E27FC236}">
                  <a16:creationId xmlns:a16="http://schemas.microsoft.com/office/drawing/2014/main" id="{268A0955-F04F-44E8-73D5-56618E51C151}"/>
                </a:ext>
              </a:extLst>
            </p:cNvPr>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7" name="Google Shape;1651;p201">
              <a:extLst>
                <a:ext uri="{FF2B5EF4-FFF2-40B4-BE49-F238E27FC236}">
                  <a16:creationId xmlns:a16="http://schemas.microsoft.com/office/drawing/2014/main" id="{775256B3-7A79-B8E8-3B18-89737CB00021}"/>
                </a:ext>
              </a:extLst>
            </p:cNvPr>
            <p:cNvGrpSpPr/>
            <p:nvPr/>
          </p:nvGrpSpPr>
          <p:grpSpPr>
            <a:xfrm>
              <a:off x="5525" y="3301223"/>
              <a:ext cx="1738800" cy="891389"/>
              <a:chOff x="5525" y="3301223"/>
              <a:chExt cx="1738800" cy="891389"/>
            </a:xfrm>
          </p:grpSpPr>
          <p:sp>
            <p:nvSpPr>
              <p:cNvPr id="32" name="Google Shape;1652;p201">
                <a:extLst>
                  <a:ext uri="{FF2B5EF4-FFF2-40B4-BE49-F238E27FC236}">
                    <a16:creationId xmlns:a16="http://schemas.microsoft.com/office/drawing/2014/main" id="{0353DD50-6DF2-C787-46FA-F16C540B5360}"/>
                  </a:ext>
                </a:extLst>
              </p:cNvPr>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33" name="Google Shape;1653;p201">
                <a:extLst>
                  <a:ext uri="{FF2B5EF4-FFF2-40B4-BE49-F238E27FC236}">
                    <a16:creationId xmlns:a16="http://schemas.microsoft.com/office/drawing/2014/main" id="{73FE3F6E-D67F-C5C8-B6FC-2161491F572A}"/>
                  </a:ext>
                </a:extLst>
              </p:cNvPr>
              <p:cNvPicPr preferRelativeResize="0"/>
              <p:nvPr/>
            </p:nvPicPr>
            <p:blipFill>
              <a:blip r:embed="rId6">
                <a:alphaModFix/>
              </a:blip>
              <a:stretch>
                <a:fillRect/>
              </a:stretch>
            </p:blipFill>
            <p:spPr>
              <a:xfrm>
                <a:off x="701850" y="3301223"/>
                <a:ext cx="346151" cy="346151"/>
              </a:xfrm>
              <a:prstGeom prst="rect">
                <a:avLst/>
              </a:prstGeom>
              <a:noFill/>
              <a:ln>
                <a:noFill/>
              </a:ln>
            </p:spPr>
          </p:pic>
        </p:grpSp>
        <p:sp>
          <p:nvSpPr>
            <p:cNvPr id="18" name="Google Shape;1654;p201">
              <a:extLst>
                <a:ext uri="{FF2B5EF4-FFF2-40B4-BE49-F238E27FC236}">
                  <a16:creationId xmlns:a16="http://schemas.microsoft.com/office/drawing/2014/main" id="{947BCC0B-F26D-930D-2DCD-94701810B147}"/>
                </a:ext>
              </a:extLst>
            </p:cNvPr>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9" name="Google Shape;1655;p201">
              <a:extLst>
                <a:ext uri="{FF2B5EF4-FFF2-40B4-BE49-F238E27FC236}">
                  <a16:creationId xmlns:a16="http://schemas.microsoft.com/office/drawing/2014/main" id="{01FE0839-506D-2E7E-9FF0-E73575BF8AC8}"/>
                </a:ext>
              </a:extLst>
            </p:cNvPr>
            <p:cNvPicPr preferRelativeResize="0"/>
            <p:nvPr/>
          </p:nvPicPr>
          <p:blipFill>
            <a:blip r:embed="rId7">
              <a:alphaModFix/>
            </a:blip>
            <a:stretch>
              <a:fillRect/>
            </a:stretch>
          </p:blipFill>
          <p:spPr>
            <a:xfrm>
              <a:off x="2228075" y="1584191"/>
              <a:ext cx="906825" cy="906825"/>
            </a:xfrm>
            <a:prstGeom prst="rect">
              <a:avLst/>
            </a:prstGeom>
            <a:noFill/>
            <a:ln>
              <a:noFill/>
            </a:ln>
          </p:spPr>
        </p:pic>
        <p:sp>
          <p:nvSpPr>
            <p:cNvPr id="20" name="Google Shape;1656;p201">
              <a:extLst>
                <a:ext uri="{FF2B5EF4-FFF2-40B4-BE49-F238E27FC236}">
                  <a16:creationId xmlns:a16="http://schemas.microsoft.com/office/drawing/2014/main" id="{6DD08F82-5A70-2BAC-8D4E-BD9CAA5C23BA}"/>
                </a:ext>
              </a:extLst>
            </p:cNvPr>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21" name="Google Shape;1657;p201">
              <a:extLst>
                <a:ext uri="{FF2B5EF4-FFF2-40B4-BE49-F238E27FC236}">
                  <a16:creationId xmlns:a16="http://schemas.microsoft.com/office/drawing/2014/main" id="{6A05B59C-5A48-AE8E-8061-2DB53F45D9B1}"/>
                </a:ext>
              </a:extLst>
            </p:cNvPr>
            <p:cNvGrpSpPr/>
            <p:nvPr/>
          </p:nvGrpSpPr>
          <p:grpSpPr>
            <a:xfrm>
              <a:off x="1846438" y="3241223"/>
              <a:ext cx="1670100" cy="951389"/>
              <a:chOff x="1846438" y="3241223"/>
              <a:chExt cx="1670100" cy="951389"/>
            </a:xfrm>
          </p:grpSpPr>
          <p:sp>
            <p:nvSpPr>
              <p:cNvPr id="25" name="Google Shape;1658;p201">
                <a:extLst>
                  <a:ext uri="{FF2B5EF4-FFF2-40B4-BE49-F238E27FC236}">
                    <a16:creationId xmlns:a16="http://schemas.microsoft.com/office/drawing/2014/main" id="{4FCB8534-601D-7368-602D-261898062D4A}"/>
                  </a:ext>
                </a:extLst>
              </p:cNvPr>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26" name="Google Shape;1659;p201">
                <a:extLst>
                  <a:ext uri="{FF2B5EF4-FFF2-40B4-BE49-F238E27FC236}">
                    <a16:creationId xmlns:a16="http://schemas.microsoft.com/office/drawing/2014/main" id="{5EB01AF8-29BD-B14E-3F00-5B35E6E9B1C0}"/>
                  </a:ext>
                </a:extLst>
              </p:cNvPr>
              <p:cNvGrpSpPr/>
              <p:nvPr/>
            </p:nvGrpSpPr>
            <p:grpSpPr>
              <a:xfrm>
                <a:off x="2049340" y="3241223"/>
                <a:ext cx="1264295" cy="444600"/>
                <a:chOff x="1996527" y="3241223"/>
                <a:chExt cx="1264295" cy="444600"/>
              </a:xfrm>
            </p:grpSpPr>
            <p:cxnSp>
              <p:nvCxnSpPr>
                <p:cNvPr id="27" name="Google Shape;1660;p201">
                  <a:extLst>
                    <a:ext uri="{FF2B5EF4-FFF2-40B4-BE49-F238E27FC236}">
                      <a16:creationId xmlns:a16="http://schemas.microsoft.com/office/drawing/2014/main" id="{F0E22CAB-4452-453C-857F-8C5C24203D03}"/>
                    </a:ext>
                  </a:extLst>
                </p:cNvPr>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28" name="Google Shape;1661;p201">
                  <a:extLst>
                    <a:ext uri="{FF2B5EF4-FFF2-40B4-BE49-F238E27FC236}">
                      <a16:creationId xmlns:a16="http://schemas.microsoft.com/office/drawing/2014/main" id="{0BD9EF23-740B-9A02-5704-68CDD690A930}"/>
                    </a:ext>
                  </a:extLst>
                </p:cNvPr>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29" name="Google Shape;1662;p201">
                  <a:extLst>
                    <a:ext uri="{FF2B5EF4-FFF2-40B4-BE49-F238E27FC236}">
                      <a16:creationId xmlns:a16="http://schemas.microsoft.com/office/drawing/2014/main" id="{FEE4185B-B80D-A0B7-2F5F-C876AD33D523}"/>
                    </a:ext>
                  </a:extLst>
                </p:cNvPr>
                <p:cNvPicPr preferRelativeResize="0"/>
                <p:nvPr/>
              </p:nvPicPr>
              <p:blipFill>
                <a:blip r:embed="rId8">
                  <a:alphaModFix/>
                </a:blip>
                <a:stretch>
                  <a:fillRect/>
                </a:stretch>
              </p:blipFill>
              <p:spPr>
                <a:xfrm>
                  <a:off x="1996527" y="3290448"/>
                  <a:ext cx="346150" cy="346150"/>
                </a:xfrm>
                <a:prstGeom prst="rect">
                  <a:avLst/>
                </a:prstGeom>
                <a:noFill/>
                <a:ln>
                  <a:noFill/>
                </a:ln>
              </p:spPr>
            </p:pic>
            <p:pic>
              <p:nvPicPr>
                <p:cNvPr id="30" name="Google Shape;1663;p201">
                  <a:extLst>
                    <a:ext uri="{FF2B5EF4-FFF2-40B4-BE49-F238E27FC236}">
                      <a16:creationId xmlns:a16="http://schemas.microsoft.com/office/drawing/2014/main" id="{F2D2E8FC-C692-0EB0-0D56-84E67EEAA0C5}"/>
                    </a:ext>
                  </a:extLst>
                </p:cNvPr>
                <p:cNvPicPr preferRelativeResize="0"/>
                <p:nvPr/>
              </p:nvPicPr>
              <p:blipFill>
                <a:blip r:embed="rId9">
                  <a:alphaModFix/>
                </a:blip>
                <a:stretch>
                  <a:fillRect/>
                </a:stretch>
              </p:blipFill>
              <p:spPr>
                <a:xfrm>
                  <a:off x="2455600" y="3290448"/>
                  <a:ext cx="346150" cy="346150"/>
                </a:xfrm>
                <a:prstGeom prst="rect">
                  <a:avLst/>
                </a:prstGeom>
                <a:noFill/>
                <a:ln>
                  <a:noFill/>
                </a:ln>
              </p:spPr>
            </p:pic>
            <p:pic>
              <p:nvPicPr>
                <p:cNvPr id="31" name="Google Shape;1664;p201">
                  <a:extLst>
                    <a:ext uri="{FF2B5EF4-FFF2-40B4-BE49-F238E27FC236}">
                      <a16:creationId xmlns:a16="http://schemas.microsoft.com/office/drawing/2014/main" id="{4FAA147F-388D-D40E-6C53-232DCCDDF408}"/>
                    </a:ext>
                  </a:extLst>
                </p:cNvPr>
                <p:cNvPicPr preferRelativeResize="0"/>
                <p:nvPr/>
              </p:nvPicPr>
              <p:blipFill>
                <a:blip r:embed="rId10">
                  <a:alphaModFix/>
                </a:blip>
                <a:stretch>
                  <a:fillRect/>
                </a:stretch>
              </p:blipFill>
              <p:spPr>
                <a:xfrm>
                  <a:off x="2914673" y="3290448"/>
                  <a:ext cx="346150" cy="346150"/>
                </a:xfrm>
                <a:prstGeom prst="rect">
                  <a:avLst/>
                </a:prstGeom>
                <a:noFill/>
                <a:ln>
                  <a:noFill/>
                </a:ln>
              </p:spPr>
            </p:pic>
          </p:grpSp>
        </p:grpSp>
        <p:grpSp>
          <p:nvGrpSpPr>
            <p:cNvPr id="22" name="Google Shape;1665;p201">
              <a:extLst>
                <a:ext uri="{FF2B5EF4-FFF2-40B4-BE49-F238E27FC236}">
                  <a16:creationId xmlns:a16="http://schemas.microsoft.com/office/drawing/2014/main" id="{1143A3D9-1DD3-CD8D-BF38-43E13B8BF01F}"/>
                </a:ext>
              </a:extLst>
            </p:cNvPr>
            <p:cNvGrpSpPr/>
            <p:nvPr/>
          </p:nvGrpSpPr>
          <p:grpSpPr>
            <a:xfrm>
              <a:off x="5697173" y="3301224"/>
              <a:ext cx="1194900" cy="891401"/>
              <a:chOff x="5697173" y="3301224"/>
              <a:chExt cx="1194900" cy="891401"/>
            </a:xfrm>
          </p:grpSpPr>
          <p:sp>
            <p:nvSpPr>
              <p:cNvPr id="23" name="Google Shape;1666;p201">
                <a:extLst>
                  <a:ext uri="{FF2B5EF4-FFF2-40B4-BE49-F238E27FC236}">
                    <a16:creationId xmlns:a16="http://schemas.microsoft.com/office/drawing/2014/main" id="{638BDE12-5935-AA9C-0727-59A3F1D1ACB7}"/>
                  </a:ext>
                </a:extLst>
              </p:cNvPr>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24" name="Google Shape;1667;p201">
                <a:extLst>
                  <a:ext uri="{FF2B5EF4-FFF2-40B4-BE49-F238E27FC236}">
                    <a16:creationId xmlns:a16="http://schemas.microsoft.com/office/drawing/2014/main" id="{D8EC51D1-419D-B827-373A-91987AAAFBA3}"/>
                  </a:ext>
                </a:extLst>
              </p:cNvPr>
              <p:cNvPicPr preferRelativeResize="0"/>
              <p:nvPr/>
            </p:nvPicPr>
            <p:blipFill>
              <a:blip r:embed="rId11">
                <a:alphaModFix/>
              </a:blip>
              <a:stretch>
                <a:fillRect/>
              </a:stretch>
            </p:blipFill>
            <p:spPr>
              <a:xfrm>
                <a:off x="6121548" y="3301224"/>
                <a:ext cx="346151" cy="346151"/>
              </a:xfrm>
              <a:prstGeom prst="rect">
                <a:avLst/>
              </a:prstGeom>
              <a:noFill/>
              <a:ln>
                <a:noFill/>
              </a:ln>
            </p:spPr>
          </p:pic>
        </p:grpSp>
      </p:grpSp>
      <p:sp>
        <p:nvSpPr>
          <p:cNvPr id="40" name="Footer Placeholder 4">
            <a:extLst>
              <a:ext uri="{FF2B5EF4-FFF2-40B4-BE49-F238E27FC236}">
                <a16:creationId xmlns:a16="http://schemas.microsoft.com/office/drawing/2014/main" id="{083F2EDA-4BDB-92CD-14AC-73A77C680D4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5611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23A0-66D5-2487-63B8-30BC725CB6FD}"/>
              </a:ext>
            </a:extLst>
          </p:cNvPr>
          <p:cNvSpPr>
            <a:spLocks noGrp="1"/>
          </p:cNvSpPr>
          <p:nvPr>
            <p:ph type="title"/>
          </p:nvPr>
        </p:nvSpPr>
        <p:spPr>
          <a:xfrm>
            <a:off x="381000" y="381000"/>
            <a:ext cx="11430000" cy="584775"/>
          </a:xfrm>
        </p:spPr>
        <p:txBody>
          <a:bodyPr>
            <a:normAutofit fontScale="90000"/>
          </a:bodyPr>
          <a:lstStyle/>
          <a:p>
            <a:r>
              <a:rPr lang="en-US" dirty="0"/>
              <a:t>Can we trust </a:t>
            </a:r>
            <a:r>
              <a:rPr lang="en-US" dirty="0" err="1"/>
              <a:t>genAI</a:t>
            </a:r>
            <a:r>
              <a:rPr lang="en-US" dirty="0"/>
              <a:t>?</a:t>
            </a:r>
          </a:p>
        </p:txBody>
      </p:sp>
      <p:sp>
        <p:nvSpPr>
          <p:cNvPr id="4" name="Content Placeholder 3">
            <a:extLst>
              <a:ext uri="{FF2B5EF4-FFF2-40B4-BE49-F238E27FC236}">
                <a16:creationId xmlns:a16="http://schemas.microsoft.com/office/drawing/2014/main" id="{F7BC1A3E-1B3F-05D0-3448-AF992B991725}"/>
              </a:ext>
            </a:extLst>
          </p:cNvPr>
          <p:cNvSpPr>
            <a:spLocks noGrp="1"/>
          </p:cNvSpPr>
          <p:nvPr>
            <p:ph sz="quarter" idx="10"/>
          </p:nvPr>
        </p:nvSpPr>
        <p:spPr>
          <a:xfrm>
            <a:off x="0" y="1365070"/>
            <a:ext cx="3744685" cy="685149"/>
          </a:xfrm>
        </p:spPr>
        <p:txBody>
          <a:bodyPr/>
          <a:lstStyle/>
          <a:p>
            <a:pPr marL="0" indent="0" algn="ctr">
              <a:buNone/>
            </a:pPr>
            <a:r>
              <a:rPr lang="en-US" sz="1600" dirty="0">
                <a:solidFill>
                  <a:schemeClr val="accent1"/>
                </a:solidFill>
              </a:rPr>
              <a:t>Math teachers didn’t want to use calculators.</a:t>
            </a:r>
          </a:p>
        </p:txBody>
      </p:sp>
      <p:sp>
        <p:nvSpPr>
          <p:cNvPr id="5" name="Slide Number Placeholder 4">
            <a:extLst>
              <a:ext uri="{FF2B5EF4-FFF2-40B4-BE49-F238E27FC236}">
                <a16:creationId xmlns:a16="http://schemas.microsoft.com/office/drawing/2014/main" id="{947D9D98-627E-6123-650A-B0881DDBEAB0}"/>
              </a:ext>
            </a:extLst>
          </p:cNvPr>
          <p:cNvSpPr>
            <a:spLocks noGrp="1"/>
          </p:cNvSpPr>
          <p:nvPr>
            <p:ph type="sldNum" sz="quarter" idx="4294967295"/>
          </p:nvPr>
        </p:nvSpPr>
        <p:spPr>
          <a:xfrm>
            <a:off x="8610600" y="6356350"/>
            <a:ext cx="2743200" cy="365125"/>
          </a:xfrm>
        </p:spPr>
        <p:txBody>
          <a:bodyPr/>
          <a:lstStyle/>
          <a:p>
            <a:fld id="{1F90F471-3972-4120-B8B3-0237DE626C35}" type="slidenum">
              <a:rPr lang="en-US" smtClean="0"/>
              <a:pPr/>
              <a:t>4</a:t>
            </a:fld>
            <a:endParaRPr lang="en-US" dirty="0"/>
          </a:p>
        </p:txBody>
      </p:sp>
      <p:sp>
        <p:nvSpPr>
          <p:cNvPr id="6" name="Content Placeholder 3">
            <a:extLst>
              <a:ext uri="{FF2B5EF4-FFF2-40B4-BE49-F238E27FC236}">
                <a16:creationId xmlns:a16="http://schemas.microsoft.com/office/drawing/2014/main" id="{7AF2A3C7-AFF6-2A6B-D2CC-33F02EB7FC98}"/>
              </a:ext>
            </a:extLst>
          </p:cNvPr>
          <p:cNvSpPr txBox="1">
            <a:spLocks/>
          </p:cNvSpPr>
          <p:nvPr/>
        </p:nvSpPr>
        <p:spPr>
          <a:xfrm>
            <a:off x="3635829" y="1372551"/>
            <a:ext cx="3771841" cy="685149"/>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ctr">
              <a:buNone/>
            </a:pPr>
            <a:r>
              <a:rPr lang="en-US" sz="1600" dirty="0">
                <a:solidFill>
                  <a:schemeClr val="accent1"/>
                </a:solidFill>
              </a:rPr>
              <a:t>English teachers didn’t want to use Wikipedia.</a:t>
            </a:r>
          </a:p>
        </p:txBody>
      </p:sp>
      <p:sp>
        <p:nvSpPr>
          <p:cNvPr id="8" name="TextBox 7">
            <a:extLst>
              <a:ext uri="{FF2B5EF4-FFF2-40B4-BE49-F238E27FC236}">
                <a16:creationId xmlns:a16="http://schemas.microsoft.com/office/drawing/2014/main" id="{5337553B-E422-9992-AFC1-54FA986C5922}"/>
              </a:ext>
            </a:extLst>
          </p:cNvPr>
          <p:cNvSpPr txBox="1"/>
          <p:nvPr/>
        </p:nvSpPr>
        <p:spPr>
          <a:xfrm>
            <a:off x="8060870" y="1376521"/>
            <a:ext cx="3940630" cy="338554"/>
          </a:xfrm>
          <a:prstGeom prst="rect">
            <a:avLst/>
          </a:prstGeom>
          <a:noFill/>
        </p:spPr>
        <p:txBody>
          <a:bodyPr wrap="square">
            <a:spAutoFit/>
          </a:bodyPr>
          <a:lstStyle/>
          <a:p>
            <a:pPr algn="ctr"/>
            <a:r>
              <a:rPr lang="en-US" sz="1600" dirty="0">
                <a:solidFill>
                  <a:schemeClr val="accent1"/>
                </a:solidFill>
              </a:rPr>
              <a:t>GenAI makes mistakes (hallucinates)</a:t>
            </a:r>
          </a:p>
        </p:txBody>
      </p:sp>
      <p:cxnSp>
        <p:nvCxnSpPr>
          <p:cNvPr id="10" name="Straight Connector 9">
            <a:extLst>
              <a:ext uri="{FF2B5EF4-FFF2-40B4-BE49-F238E27FC236}">
                <a16:creationId xmlns:a16="http://schemas.microsoft.com/office/drawing/2014/main" id="{5637C1D5-6521-91A1-17FF-18BB1478DC77}"/>
              </a:ext>
            </a:extLst>
          </p:cNvPr>
          <p:cNvCxnSpPr/>
          <p:nvPr/>
        </p:nvCxnSpPr>
        <p:spPr>
          <a:xfrm>
            <a:off x="3614058" y="2049568"/>
            <a:ext cx="0" cy="3668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91F4B8-4D50-661E-481A-024E2EF404BE}"/>
              </a:ext>
            </a:extLst>
          </p:cNvPr>
          <p:cNvCxnSpPr/>
          <p:nvPr/>
        </p:nvCxnSpPr>
        <p:spPr>
          <a:xfrm>
            <a:off x="7407674" y="2049568"/>
            <a:ext cx="0" cy="3668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CFAA895-94C0-A033-1431-9A2EB41ED00D}"/>
              </a:ext>
            </a:extLst>
          </p:cNvPr>
          <p:cNvSpPr txBox="1"/>
          <p:nvPr/>
        </p:nvSpPr>
        <p:spPr>
          <a:xfrm>
            <a:off x="1153886" y="3537857"/>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5" name="Picture 14">
            <a:extLst>
              <a:ext uri="{FF2B5EF4-FFF2-40B4-BE49-F238E27FC236}">
                <a16:creationId xmlns:a16="http://schemas.microsoft.com/office/drawing/2014/main" id="{3124D618-9D22-406E-81FC-BC59BBDD9E9E}"/>
              </a:ext>
            </a:extLst>
          </p:cNvPr>
          <p:cNvPicPr>
            <a:picLocks noChangeAspect="1"/>
          </p:cNvPicPr>
          <p:nvPr/>
        </p:nvPicPr>
        <p:blipFill>
          <a:blip r:embed="rId2"/>
          <a:stretch>
            <a:fillRect/>
          </a:stretch>
        </p:blipFill>
        <p:spPr>
          <a:xfrm>
            <a:off x="381000" y="2231572"/>
            <a:ext cx="2975949" cy="2858588"/>
          </a:xfrm>
          <a:prstGeom prst="rect">
            <a:avLst/>
          </a:prstGeom>
        </p:spPr>
      </p:pic>
      <p:sp>
        <p:nvSpPr>
          <p:cNvPr id="16" name="TextBox 15">
            <a:extLst>
              <a:ext uri="{FF2B5EF4-FFF2-40B4-BE49-F238E27FC236}">
                <a16:creationId xmlns:a16="http://schemas.microsoft.com/office/drawing/2014/main" id="{37D88228-C365-AE42-531E-3CF3E2812276}"/>
              </a:ext>
            </a:extLst>
          </p:cNvPr>
          <p:cNvSpPr txBox="1"/>
          <p:nvPr/>
        </p:nvSpPr>
        <p:spPr>
          <a:xfrm>
            <a:off x="381000" y="5747658"/>
            <a:ext cx="2975945" cy="326571"/>
          </a:xfrm>
          <a:prstGeom prst="rect">
            <a:avLst/>
          </a:prstGeom>
          <a:noFill/>
        </p:spPr>
        <p:txBody>
          <a:bodyPr wrap="square" lIns="0" tIns="0" rIns="0" bIns="0" rtlCol="0">
            <a:noAutofit/>
          </a:bodyPr>
          <a:lstStyle/>
          <a:p>
            <a:pPr algn="ctr" defTabSz="228600">
              <a:spcAft>
                <a:spcPts val="1200"/>
              </a:spcAft>
            </a:pPr>
            <a:r>
              <a:rPr lang="en-US" sz="1000" noProof="0" dirty="0">
                <a:solidFill>
                  <a:schemeClr val="accent1"/>
                </a:solidFill>
              </a:rPr>
              <a:t>Always use the slide rule!</a:t>
            </a:r>
          </a:p>
        </p:txBody>
      </p:sp>
      <p:pic>
        <p:nvPicPr>
          <p:cNvPr id="17" name="Picture 16">
            <a:extLst>
              <a:ext uri="{FF2B5EF4-FFF2-40B4-BE49-F238E27FC236}">
                <a16:creationId xmlns:a16="http://schemas.microsoft.com/office/drawing/2014/main" id="{C4F5AB9C-8CB8-6A02-4DAE-6EC2F4B0A75F}"/>
              </a:ext>
            </a:extLst>
          </p:cNvPr>
          <p:cNvPicPr>
            <a:picLocks noChangeAspect="1"/>
          </p:cNvPicPr>
          <p:nvPr/>
        </p:nvPicPr>
        <p:blipFill>
          <a:blip r:embed="rId3"/>
          <a:stretch>
            <a:fillRect/>
          </a:stretch>
        </p:blipFill>
        <p:spPr>
          <a:xfrm>
            <a:off x="4163732" y="2231572"/>
            <a:ext cx="2893509" cy="2576861"/>
          </a:xfrm>
          <a:prstGeom prst="rect">
            <a:avLst/>
          </a:prstGeom>
        </p:spPr>
      </p:pic>
      <p:sp>
        <p:nvSpPr>
          <p:cNvPr id="18" name="TextBox 17">
            <a:extLst>
              <a:ext uri="{FF2B5EF4-FFF2-40B4-BE49-F238E27FC236}">
                <a16:creationId xmlns:a16="http://schemas.microsoft.com/office/drawing/2014/main" id="{1657CCCE-625E-1A78-0AD4-328C17FF6A2F}"/>
              </a:ext>
            </a:extLst>
          </p:cNvPr>
          <p:cNvSpPr txBox="1"/>
          <p:nvPr/>
        </p:nvSpPr>
        <p:spPr>
          <a:xfrm>
            <a:off x="4122513" y="5735391"/>
            <a:ext cx="2975945" cy="326571"/>
          </a:xfrm>
          <a:prstGeom prst="rect">
            <a:avLst/>
          </a:prstGeom>
          <a:noFill/>
        </p:spPr>
        <p:txBody>
          <a:bodyPr wrap="square" lIns="0" tIns="0" rIns="0" bIns="0" rtlCol="0">
            <a:noAutofit/>
          </a:bodyPr>
          <a:lstStyle/>
          <a:p>
            <a:pPr algn="ctr" defTabSz="228600">
              <a:spcAft>
                <a:spcPts val="1200"/>
              </a:spcAft>
            </a:pPr>
            <a:r>
              <a:rPr lang="en-US" sz="1000" dirty="0">
                <a:solidFill>
                  <a:schemeClr val="accent1"/>
                </a:solidFill>
              </a:rPr>
              <a:t>Only primary source!</a:t>
            </a:r>
            <a:endParaRPr lang="en-US" sz="1000" noProof="0" dirty="0">
              <a:solidFill>
                <a:schemeClr val="accent1"/>
              </a:solidFill>
            </a:endParaRPr>
          </a:p>
        </p:txBody>
      </p:sp>
      <p:pic>
        <p:nvPicPr>
          <p:cNvPr id="19" name="Picture 18">
            <a:extLst>
              <a:ext uri="{FF2B5EF4-FFF2-40B4-BE49-F238E27FC236}">
                <a16:creationId xmlns:a16="http://schemas.microsoft.com/office/drawing/2014/main" id="{77E484CE-A4D1-E9D6-46A9-0DA6A31343B5}"/>
              </a:ext>
            </a:extLst>
          </p:cNvPr>
          <p:cNvPicPr>
            <a:picLocks noChangeAspect="1"/>
          </p:cNvPicPr>
          <p:nvPr/>
        </p:nvPicPr>
        <p:blipFill>
          <a:blip r:embed="rId4"/>
          <a:stretch>
            <a:fillRect/>
          </a:stretch>
        </p:blipFill>
        <p:spPr>
          <a:xfrm>
            <a:off x="7485999" y="2613554"/>
            <a:ext cx="4654669" cy="1790774"/>
          </a:xfrm>
          <a:prstGeom prst="rect">
            <a:avLst/>
          </a:prstGeom>
        </p:spPr>
      </p:pic>
      <p:sp>
        <p:nvSpPr>
          <p:cNvPr id="21" name="TextBox 20">
            <a:extLst>
              <a:ext uri="{FF2B5EF4-FFF2-40B4-BE49-F238E27FC236}">
                <a16:creationId xmlns:a16="http://schemas.microsoft.com/office/drawing/2014/main" id="{389B8AB4-B06A-A576-A362-FF823F41321B}"/>
              </a:ext>
            </a:extLst>
          </p:cNvPr>
          <p:cNvSpPr txBox="1"/>
          <p:nvPr/>
        </p:nvSpPr>
        <p:spPr>
          <a:xfrm>
            <a:off x="8639108" y="5612281"/>
            <a:ext cx="2703536" cy="246221"/>
          </a:xfrm>
          <a:prstGeom prst="rect">
            <a:avLst/>
          </a:prstGeom>
          <a:noFill/>
        </p:spPr>
        <p:txBody>
          <a:bodyPr wrap="square">
            <a:spAutoFit/>
          </a:bodyPr>
          <a:lstStyle/>
          <a:p>
            <a:pPr algn="ctr"/>
            <a:r>
              <a:rPr lang="en-US" sz="1000" dirty="0">
                <a:solidFill>
                  <a:schemeClr val="accent1"/>
                </a:solidFill>
              </a:rPr>
              <a:t>“I will fail anyone that uses AI”</a:t>
            </a:r>
            <a:endParaRPr lang="en-US" sz="1000" dirty="0"/>
          </a:p>
        </p:txBody>
      </p:sp>
      <p:sp>
        <p:nvSpPr>
          <p:cNvPr id="22" name="TextBox 21">
            <a:extLst>
              <a:ext uri="{FF2B5EF4-FFF2-40B4-BE49-F238E27FC236}">
                <a16:creationId xmlns:a16="http://schemas.microsoft.com/office/drawing/2014/main" id="{9A90568F-1D28-8FB5-8DC6-93254BE106FB}"/>
              </a:ext>
            </a:extLst>
          </p:cNvPr>
          <p:cNvSpPr txBox="1"/>
          <p:nvPr/>
        </p:nvSpPr>
        <p:spPr>
          <a:xfrm>
            <a:off x="392156" y="5147562"/>
            <a:ext cx="914400" cy="914400"/>
          </a:xfrm>
          <a:prstGeom prst="rect">
            <a:avLst/>
          </a:prstGeom>
          <a:noFill/>
        </p:spPr>
        <p:txBody>
          <a:bodyPr wrap="none" lIns="0" tIns="0" rIns="0" bIns="0" rtlCol="0">
            <a:noAutofit/>
          </a:bodyPr>
          <a:lstStyle/>
          <a:p>
            <a:pPr algn="l" defTabSz="228600">
              <a:spcAft>
                <a:spcPts val="1200"/>
              </a:spcAft>
            </a:pPr>
            <a:r>
              <a:rPr lang="en-US" sz="1000" noProof="0" dirty="0"/>
              <a:t>*AI Generated Image</a:t>
            </a:r>
          </a:p>
        </p:txBody>
      </p:sp>
      <p:sp>
        <p:nvSpPr>
          <p:cNvPr id="3" name="Footer Placeholder 4">
            <a:extLst>
              <a:ext uri="{FF2B5EF4-FFF2-40B4-BE49-F238E27FC236}">
                <a16:creationId xmlns:a16="http://schemas.microsoft.com/office/drawing/2014/main" id="{86EB0941-E489-3A6B-22FC-D3DEF0F7D76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70997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0FCB7-D296-F6A2-F1B7-D8321797A06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37056F0-F0C7-EBEA-3111-FAE80641F9B2}"/>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CF7DB-1C5F-4F4E-D906-917136E48319}"/>
              </a:ext>
            </a:extLst>
          </p:cNvPr>
          <p:cNvSpPr>
            <a:spLocks noGrp="1"/>
          </p:cNvSpPr>
          <p:nvPr>
            <p:ph type="title"/>
          </p:nvPr>
        </p:nvSpPr>
        <p:spPr/>
        <p:txBody>
          <a:bodyPr>
            <a:normAutofit/>
          </a:bodyPr>
          <a:lstStyle/>
          <a:p>
            <a:r>
              <a:rPr lang="en" sz="3200" dirty="0">
                <a:solidFill>
                  <a:schemeClr val="accent1"/>
                </a:solidFill>
              </a:rPr>
              <a:t>AI Reviews Qualifications as a Range of Possibilities.</a:t>
            </a:r>
            <a:endParaRPr lang="en-US" dirty="0">
              <a:solidFill>
                <a:schemeClr val="accent1"/>
              </a:solidFill>
            </a:endParaRPr>
          </a:p>
        </p:txBody>
      </p:sp>
      <p:grpSp>
        <p:nvGrpSpPr>
          <p:cNvPr id="4" name="Group 3">
            <a:extLst>
              <a:ext uri="{FF2B5EF4-FFF2-40B4-BE49-F238E27FC236}">
                <a16:creationId xmlns:a16="http://schemas.microsoft.com/office/drawing/2014/main" id="{826CB34B-B373-FA86-B763-C3C590579C98}"/>
              </a:ext>
            </a:extLst>
          </p:cNvPr>
          <p:cNvGrpSpPr/>
          <p:nvPr/>
        </p:nvGrpSpPr>
        <p:grpSpPr>
          <a:xfrm>
            <a:off x="838200" y="1433436"/>
            <a:ext cx="10212333" cy="4559958"/>
            <a:chOff x="-98451" y="1240113"/>
            <a:chExt cx="9242476" cy="3548137"/>
          </a:xfrm>
        </p:grpSpPr>
        <p:cxnSp>
          <p:nvCxnSpPr>
            <p:cNvPr id="5" name="Google Shape;1135;p139">
              <a:extLst>
                <a:ext uri="{FF2B5EF4-FFF2-40B4-BE49-F238E27FC236}">
                  <a16:creationId xmlns:a16="http://schemas.microsoft.com/office/drawing/2014/main" id="{5DD4F6F2-70C8-B08C-D6C9-6DF34C211F74}"/>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6" name="Google Shape;1136;p139">
              <a:extLst>
                <a:ext uri="{FF2B5EF4-FFF2-40B4-BE49-F238E27FC236}">
                  <a16:creationId xmlns:a16="http://schemas.microsoft.com/office/drawing/2014/main" id="{CE40DBC9-708E-021D-963C-11AD367B3A52}"/>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7" name="Google Shape;1137;p139">
              <a:extLst>
                <a:ext uri="{FF2B5EF4-FFF2-40B4-BE49-F238E27FC236}">
                  <a16:creationId xmlns:a16="http://schemas.microsoft.com/office/drawing/2014/main" id="{866C1D9B-C316-4E3A-6FEB-5518493D9E43}"/>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8" name="Google Shape;1138;p139">
              <a:extLst>
                <a:ext uri="{FF2B5EF4-FFF2-40B4-BE49-F238E27FC236}">
                  <a16:creationId xmlns:a16="http://schemas.microsoft.com/office/drawing/2014/main" id="{E8DEC024-9D98-CC28-DB93-032EA44B5830}"/>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9" name="Google Shape;1139;p139">
              <a:extLst>
                <a:ext uri="{FF2B5EF4-FFF2-40B4-BE49-F238E27FC236}">
                  <a16:creationId xmlns:a16="http://schemas.microsoft.com/office/drawing/2014/main" id="{9236B0BD-5FE9-F1DC-8AF4-FF9F88479903}"/>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10" name="Google Shape;1140;p139">
              <a:extLst>
                <a:ext uri="{FF2B5EF4-FFF2-40B4-BE49-F238E27FC236}">
                  <a16:creationId xmlns:a16="http://schemas.microsoft.com/office/drawing/2014/main" id="{EDB877A5-AE4E-2D6F-4AC1-368DBE93E4C3}"/>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41;p139">
              <a:extLst>
                <a:ext uri="{FF2B5EF4-FFF2-40B4-BE49-F238E27FC236}">
                  <a16:creationId xmlns:a16="http://schemas.microsoft.com/office/drawing/2014/main" id="{28DFF6D7-DA19-2639-5AE2-DF4906E92FED}"/>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42;p139">
              <a:extLst>
                <a:ext uri="{FF2B5EF4-FFF2-40B4-BE49-F238E27FC236}">
                  <a16:creationId xmlns:a16="http://schemas.microsoft.com/office/drawing/2014/main" id="{3CA948E0-3AF8-3D38-79FF-00CEC7F446CD}"/>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3" name="Google Shape;1143;p139">
              <a:extLst>
                <a:ext uri="{FF2B5EF4-FFF2-40B4-BE49-F238E27FC236}">
                  <a16:creationId xmlns:a16="http://schemas.microsoft.com/office/drawing/2014/main" id="{2AC0D260-9F8B-E0CC-93C6-D6C19AE58B9A}"/>
                </a:ext>
              </a:extLst>
            </p:cNvPr>
            <p:cNvGrpSpPr/>
            <p:nvPr/>
          </p:nvGrpSpPr>
          <p:grpSpPr>
            <a:xfrm>
              <a:off x="231425" y="1535349"/>
              <a:ext cx="8445649" cy="19500"/>
              <a:chOff x="231425" y="3897549"/>
              <a:chExt cx="8445649" cy="19500"/>
            </a:xfrm>
          </p:grpSpPr>
          <p:sp>
            <p:nvSpPr>
              <p:cNvPr id="16" name="Google Shape;1144;p139">
                <a:extLst>
                  <a:ext uri="{FF2B5EF4-FFF2-40B4-BE49-F238E27FC236}">
                    <a16:creationId xmlns:a16="http://schemas.microsoft.com/office/drawing/2014/main" id="{8F15701B-76D8-689F-7FB6-2042460A3CB7}"/>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5;p139">
                <a:extLst>
                  <a:ext uri="{FF2B5EF4-FFF2-40B4-BE49-F238E27FC236}">
                    <a16:creationId xmlns:a16="http://schemas.microsoft.com/office/drawing/2014/main" id="{94E948CE-5BE3-3BE1-4CA0-C65515CA7978}"/>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6;p139">
                <a:extLst>
                  <a:ext uri="{FF2B5EF4-FFF2-40B4-BE49-F238E27FC236}">
                    <a16:creationId xmlns:a16="http://schemas.microsoft.com/office/drawing/2014/main" id="{82F1C967-8799-3894-192F-380DEF202D9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7;p139">
                <a:extLst>
                  <a:ext uri="{FF2B5EF4-FFF2-40B4-BE49-F238E27FC236}">
                    <a16:creationId xmlns:a16="http://schemas.microsoft.com/office/drawing/2014/main" id="{8E6276C9-AF82-0AB7-6611-5CAA5385197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1149;p139">
              <a:extLst>
                <a:ext uri="{FF2B5EF4-FFF2-40B4-BE49-F238E27FC236}">
                  <a16:creationId xmlns:a16="http://schemas.microsoft.com/office/drawing/2014/main" id="{BF70BA57-AD1A-EC61-2A61-BCE577F4ADBD}"/>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5" name="Google Shape;1150;p139">
              <a:extLst>
                <a:ext uri="{FF2B5EF4-FFF2-40B4-BE49-F238E27FC236}">
                  <a16:creationId xmlns:a16="http://schemas.microsoft.com/office/drawing/2014/main" id="{7EEBFB73-1C61-F13C-1141-985FFE87390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grpSp>
      <p:sp>
        <p:nvSpPr>
          <p:cNvPr id="20" name="Footer Placeholder 4">
            <a:extLst>
              <a:ext uri="{FF2B5EF4-FFF2-40B4-BE49-F238E27FC236}">
                <a16:creationId xmlns:a16="http://schemas.microsoft.com/office/drawing/2014/main" id="{59D39145-09A7-7245-665E-AD6FF2DD384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564376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71395-DA13-9F7D-AE7C-0E9DC3BAAB0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544BC3F-BA76-C860-5BFE-405A06DAEEE9}"/>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1901CB-31F0-B872-668F-5955A4D45E06}"/>
              </a:ext>
            </a:extLst>
          </p:cNvPr>
          <p:cNvGrpSpPr/>
          <p:nvPr/>
        </p:nvGrpSpPr>
        <p:grpSpPr>
          <a:xfrm>
            <a:off x="1038130" y="1263369"/>
            <a:ext cx="10115739" cy="4567063"/>
            <a:chOff x="25" y="1240113"/>
            <a:chExt cx="9144000" cy="3548137"/>
          </a:xfrm>
        </p:grpSpPr>
        <p:cxnSp>
          <p:nvCxnSpPr>
            <p:cNvPr id="4" name="Google Shape;1156;p140">
              <a:extLst>
                <a:ext uri="{FF2B5EF4-FFF2-40B4-BE49-F238E27FC236}">
                  <a16:creationId xmlns:a16="http://schemas.microsoft.com/office/drawing/2014/main" id="{9F7E636A-61F9-F5F5-87E1-2601671201A8}"/>
                </a:ext>
              </a:extLst>
            </p:cNvPr>
            <p:cNvCxnSpPr>
              <a:cxnSpLocks/>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5" name="Google Shape;1157;p140">
              <a:extLst>
                <a:ext uri="{FF2B5EF4-FFF2-40B4-BE49-F238E27FC236}">
                  <a16:creationId xmlns:a16="http://schemas.microsoft.com/office/drawing/2014/main" id="{1A788DD9-611A-0987-693E-C222AA36CB58}"/>
                </a:ext>
              </a:extLst>
            </p:cNvPr>
            <p:cNvCxnSpPr>
              <a:cxnSpLocks/>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6" name="Google Shape;1158;p140">
              <a:extLst>
                <a:ext uri="{FF2B5EF4-FFF2-40B4-BE49-F238E27FC236}">
                  <a16:creationId xmlns:a16="http://schemas.microsoft.com/office/drawing/2014/main" id="{EDB4681E-8E3D-31BF-B6A3-88B16FA9F1CB}"/>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59;p140">
              <a:extLst>
                <a:ext uri="{FF2B5EF4-FFF2-40B4-BE49-F238E27FC236}">
                  <a16:creationId xmlns:a16="http://schemas.microsoft.com/office/drawing/2014/main" id="{F153E61A-BE40-F63D-7767-7A807A05C7A6}"/>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60;p140">
              <a:extLst>
                <a:ext uri="{FF2B5EF4-FFF2-40B4-BE49-F238E27FC236}">
                  <a16:creationId xmlns:a16="http://schemas.microsoft.com/office/drawing/2014/main" id="{E6033EF9-9E44-4179-63CE-25CCC87A7E40}"/>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 name="Google Shape;1162;p140">
              <a:extLst>
                <a:ext uri="{FF2B5EF4-FFF2-40B4-BE49-F238E27FC236}">
                  <a16:creationId xmlns:a16="http://schemas.microsoft.com/office/drawing/2014/main" id="{B832ACF7-C29D-4946-2597-BE1BB8D0CCC4}"/>
                </a:ext>
              </a:extLst>
            </p:cNvPr>
            <p:cNvGrpSpPr/>
            <p:nvPr/>
          </p:nvGrpSpPr>
          <p:grpSpPr>
            <a:xfrm>
              <a:off x="231425" y="1535349"/>
              <a:ext cx="8445649" cy="19500"/>
              <a:chOff x="231425" y="3897549"/>
              <a:chExt cx="8445649" cy="19500"/>
            </a:xfrm>
          </p:grpSpPr>
          <p:sp>
            <p:nvSpPr>
              <p:cNvPr id="10" name="Google Shape;1163;p140">
                <a:extLst>
                  <a:ext uri="{FF2B5EF4-FFF2-40B4-BE49-F238E27FC236}">
                    <a16:creationId xmlns:a16="http://schemas.microsoft.com/office/drawing/2014/main" id="{1F8C2723-1CBC-F961-260E-B23CF2A6465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4;p140">
                <a:extLst>
                  <a:ext uri="{FF2B5EF4-FFF2-40B4-BE49-F238E27FC236}">
                    <a16:creationId xmlns:a16="http://schemas.microsoft.com/office/drawing/2014/main" id="{CB2C41F6-5BE8-C73E-399C-301390E7648E}"/>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5;p140">
                <a:extLst>
                  <a:ext uri="{FF2B5EF4-FFF2-40B4-BE49-F238E27FC236}">
                    <a16:creationId xmlns:a16="http://schemas.microsoft.com/office/drawing/2014/main" id="{BA2D5CD0-D4ED-03EA-6085-CE38E37BAF8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6;p140">
                <a:extLst>
                  <a:ext uri="{FF2B5EF4-FFF2-40B4-BE49-F238E27FC236}">
                    <a16:creationId xmlns:a16="http://schemas.microsoft.com/office/drawing/2014/main" id="{4F2D9973-E0B3-BEC8-AD78-C7FE076E6B3D}"/>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1167;p140">
              <a:extLst>
                <a:ext uri="{FF2B5EF4-FFF2-40B4-BE49-F238E27FC236}">
                  <a16:creationId xmlns:a16="http://schemas.microsoft.com/office/drawing/2014/main" id="{B747F916-AF3D-0D8A-6F3B-054E2E1C784B}"/>
                </a:ext>
              </a:extLst>
            </p:cNvPr>
            <p:cNvCxnSpPr>
              <a:cxnSpLocks/>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5" name="Google Shape;1168;p140">
              <a:extLst>
                <a:ext uri="{FF2B5EF4-FFF2-40B4-BE49-F238E27FC236}">
                  <a16:creationId xmlns:a16="http://schemas.microsoft.com/office/drawing/2014/main" id="{CEC8BA00-ACB1-2099-3432-B110EA11713A}"/>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6" name="Google Shape;1169;p140">
              <a:extLst>
                <a:ext uri="{FF2B5EF4-FFF2-40B4-BE49-F238E27FC236}">
                  <a16:creationId xmlns:a16="http://schemas.microsoft.com/office/drawing/2014/main" id="{D3008013-020D-233A-DCE5-132B6A55546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7" name="Google Shape;1170;p140">
              <a:extLst>
                <a:ext uri="{FF2B5EF4-FFF2-40B4-BE49-F238E27FC236}">
                  <a16:creationId xmlns:a16="http://schemas.microsoft.com/office/drawing/2014/main" id="{F967BEE8-AD70-0877-D090-8C1B5D8828EB}"/>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dirty="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dirty="0">
                <a:solidFill>
                  <a:srgbClr val="FFFFFF"/>
                </a:solidFill>
                <a:latin typeface="Titillium Web"/>
                <a:ea typeface="Titillium Web"/>
                <a:cs typeface="Titillium Web"/>
                <a:sym typeface="Titillium Web"/>
              </a:endParaRPr>
            </a:p>
          </p:txBody>
        </p:sp>
      </p:grpSp>
      <p:sp>
        <p:nvSpPr>
          <p:cNvPr id="23" name="Title 22">
            <a:extLst>
              <a:ext uri="{FF2B5EF4-FFF2-40B4-BE49-F238E27FC236}">
                <a16:creationId xmlns:a16="http://schemas.microsoft.com/office/drawing/2014/main" id="{A53DAD65-767E-D928-006E-943624412403}"/>
              </a:ext>
            </a:extLst>
          </p:cNvPr>
          <p:cNvSpPr>
            <a:spLocks noGrp="1"/>
          </p:cNvSpPr>
          <p:nvPr>
            <p:ph type="title"/>
          </p:nvPr>
        </p:nvSpPr>
        <p:spPr/>
        <p:txBody>
          <a:bodyPr/>
          <a:lstStyle/>
          <a:p>
            <a:endParaRPr lang="en-US"/>
          </a:p>
        </p:txBody>
      </p:sp>
      <p:sp>
        <p:nvSpPr>
          <p:cNvPr id="24" name="Footer Placeholder 4">
            <a:extLst>
              <a:ext uri="{FF2B5EF4-FFF2-40B4-BE49-F238E27FC236}">
                <a16:creationId xmlns:a16="http://schemas.microsoft.com/office/drawing/2014/main" id="{96DF45EB-34B7-F2F1-092A-74E0391010A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636118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B5B73-51D3-72E5-1BD0-FF04A75530B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0659155-9B72-A9D4-B8FF-A55E2F31CB65}"/>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55D96C2-5C98-FB55-04E2-8D63BD4DD45F}"/>
              </a:ext>
            </a:extLst>
          </p:cNvPr>
          <p:cNvGrpSpPr/>
          <p:nvPr/>
        </p:nvGrpSpPr>
        <p:grpSpPr>
          <a:xfrm>
            <a:off x="499078" y="1442491"/>
            <a:ext cx="10781540" cy="4409249"/>
            <a:chOff x="-98451" y="1240113"/>
            <a:chExt cx="9242476" cy="3548137"/>
          </a:xfrm>
        </p:grpSpPr>
        <p:cxnSp>
          <p:nvCxnSpPr>
            <p:cNvPr id="20" name="Google Shape;1175;p141">
              <a:extLst>
                <a:ext uri="{FF2B5EF4-FFF2-40B4-BE49-F238E27FC236}">
                  <a16:creationId xmlns:a16="http://schemas.microsoft.com/office/drawing/2014/main" id="{25A5216C-1433-2E80-6329-C1AF3DB2FB74}"/>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21" name="Google Shape;1176;p141">
              <a:extLst>
                <a:ext uri="{FF2B5EF4-FFF2-40B4-BE49-F238E27FC236}">
                  <a16:creationId xmlns:a16="http://schemas.microsoft.com/office/drawing/2014/main" id="{1CFC0CFE-164E-FED4-0B3C-5983E9EB762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22" name="Google Shape;1177;p141">
              <a:extLst>
                <a:ext uri="{FF2B5EF4-FFF2-40B4-BE49-F238E27FC236}">
                  <a16:creationId xmlns:a16="http://schemas.microsoft.com/office/drawing/2014/main" id="{70A41379-D8BE-8F84-A9D0-85D78113DC2A}"/>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3" name="Google Shape;1178;p141">
              <a:extLst>
                <a:ext uri="{FF2B5EF4-FFF2-40B4-BE49-F238E27FC236}">
                  <a16:creationId xmlns:a16="http://schemas.microsoft.com/office/drawing/2014/main" id="{EDD4A7D8-49E1-27FE-990D-453B0959453E}"/>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79;p141">
              <a:extLst>
                <a:ext uri="{FF2B5EF4-FFF2-40B4-BE49-F238E27FC236}">
                  <a16:creationId xmlns:a16="http://schemas.microsoft.com/office/drawing/2014/main" id="{ECACEEDB-D212-312F-7B32-73D4C0DA72E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180;p141">
              <a:extLst>
                <a:ext uri="{FF2B5EF4-FFF2-40B4-BE49-F238E27FC236}">
                  <a16:creationId xmlns:a16="http://schemas.microsoft.com/office/drawing/2014/main" id="{501244D5-5DB3-310D-960A-1C6E03A11928}"/>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6" name="Google Shape;1181;p141">
              <a:extLst>
                <a:ext uri="{FF2B5EF4-FFF2-40B4-BE49-F238E27FC236}">
                  <a16:creationId xmlns:a16="http://schemas.microsoft.com/office/drawing/2014/main" id="{69194731-B3D1-7201-4BFE-FE353E504910}"/>
                </a:ext>
              </a:extLst>
            </p:cNvPr>
            <p:cNvGrpSpPr/>
            <p:nvPr/>
          </p:nvGrpSpPr>
          <p:grpSpPr>
            <a:xfrm>
              <a:off x="231425" y="1535349"/>
              <a:ext cx="8445649" cy="19500"/>
              <a:chOff x="231425" y="3897549"/>
              <a:chExt cx="8445649" cy="19500"/>
            </a:xfrm>
          </p:grpSpPr>
          <p:sp>
            <p:nvSpPr>
              <p:cNvPr id="31" name="Google Shape;1182;p141">
                <a:extLst>
                  <a:ext uri="{FF2B5EF4-FFF2-40B4-BE49-F238E27FC236}">
                    <a16:creationId xmlns:a16="http://schemas.microsoft.com/office/drawing/2014/main" id="{ADA8F0EF-9AB1-CF43-A458-085183A0D21B}"/>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3;p141">
                <a:extLst>
                  <a:ext uri="{FF2B5EF4-FFF2-40B4-BE49-F238E27FC236}">
                    <a16:creationId xmlns:a16="http://schemas.microsoft.com/office/drawing/2014/main" id="{3B3A22A4-056D-98B4-2AFA-E576F8CA184D}"/>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4;p141">
                <a:extLst>
                  <a:ext uri="{FF2B5EF4-FFF2-40B4-BE49-F238E27FC236}">
                    <a16:creationId xmlns:a16="http://schemas.microsoft.com/office/drawing/2014/main" id="{6646EFC3-CDFD-ED77-228B-DC845A357162}"/>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5;p141">
                <a:extLst>
                  <a:ext uri="{FF2B5EF4-FFF2-40B4-BE49-F238E27FC236}">
                    <a16:creationId xmlns:a16="http://schemas.microsoft.com/office/drawing/2014/main" id="{21BA8A9A-9BDE-740C-9ED8-9D94E8C1809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1187;p141">
              <a:extLst>
                <a:ext uri="{FF2B5EF4-FFF2-40B4-BE49-F238E27FC236}">
                  <a16:creationId xmlns:a16="http://schemas.microsoft.com/office/drawing/2014/main" id="{78439C69-4382-4DC0-B66A-A074547797B6}"/>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28" name="Google Shape;1188;p141">
              <a:extLst>
                <a:ext uri="{FF2B5EF4-FFF2-40B4-BE49-F238E27FC236}">
                  <a16:creationId xmlns:a16="http://schemas.microsoft.com/office/drawing/2014/main" id="{FA983312-FDF3-4885-7C91-2FB25F6C1C3B}"/>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29" name="Google Shape;1189;p141">
              <a:extLst>
                <a:ext uri="{FF2B5EF4-FFF2-40B4-BE49-F238E27FC236}">
                  <a16:creationId xmlns:a16="http://schemas.microsoft.com/office/drawing/2014/main" id="{CC61F96A-4DE9-DDF2-F320-0A4CD43C6B3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30" name="Google Shape;1190;p141">
              <a:extLst>
                <a:ext uri="{FF2B5EF4-FFF2-40B4-BE49-F238E27FC236}">
                  <a16:creationId xmlns:a16="http://schemas.microsoft.com/office/drawing/2014/main" id="{95991D52-2A9F-D034-7008-615105C9568C}"/>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dirty="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dirty="0">
                <a:solidFill>
                  <a:srgbClr val="FFFFFF"/>
                </a:solidFill>
                <a:latin typeface="Titillium Web"/>
                <a:ea typeface="Titillium Web"/>
                <a:cs typeface="Titillium Web"/>
                <a:sym typeface="Titillium Web"/>
              </a:endParaRPr>
            </a:p>
          </p:txBody>
        </p:sp>
      </p:grpSp>
      <p:sp>
        <p:nvSpPr>
          <p:cNvPr id="36" name="Title 35">
            <a:extLst>
              <a:ext uri="{FF2B5EF4-FFF2-40B4-BE49-F238E27FC236}">
                <a16:creationId xmlns:a16="http://schemas.microsoft.com/office/drawing/2014/main" id="{6A4E5598-ED75-BFDC-3287-0B970C1BFD81}"/>
              </a:ext>
            </a:extLst>
          </p:cNvPr>
          <p:cNvSpPr>
            <a:spLocks noGrp="1"/>
          </p:cNvSpPr>
          <p:nvPr>
            <p:ph type="title"/>
          </p:nvPr>
        </p:nvSpPr>
        <p:spPr/>
        <p:txBody>
          <a:bodyPr/>
          <a:lstStyle/>
          <a:p>
            <a:endParaRPr lang="en-US"/>
          </a:p>
        </p:txBody>
      </p:sp>
      <p:sp>
        <p:nvSpPr>
          <p:cNvPr id="37" name="Footer Placeholder 4">
            <a:extLst>
              <a:ext uri="{FF2B5EF4-FFF2-40B4-BE49-F238E27FC236}">
                <a16:creationId xmlns:a16="http://schemas.microsoft.com/office/drawing/2014/main" id="{944522E5-2F3B-C5CD-04C6-FD9E761C9A4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17909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35F0-61EC-49BA-4005-64371CEFACE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7A956C8-1412-A817-4D0E-9EB0E016FF74}"/>
              </a:ext>
            </a:extLst>
          </p:cNvPr>
          <p:cNvSpPr/>
          <p:nvPr/>
        </p:nvSpPr>
        <p:spPr>
          <a:xfrm>
            <a:off x="-8197" y="71522"/>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2B3CCA0-3548-A390-2EBC-94542AF52FDB}"/>
              </a:ext>
            </a:extLst>
          </p:cNvPr>
          <p:cNvGrpSpPr/>
          <p:nvPr/>
        </p:nvGrpSpPr>
        <p:grpSpPr>
          <a:xfrm>
            <a:off x="466169" y="1344725"/>
            <a:ext cx="11243267" cy="4168549"/>
            <a:chOff x="-98451" y="1118675"/>
            <a:chExt cx="9131976" cy="3098350"/>
          </a:xfrm>
        </p:grpSpPr>
        <p:sp>
          <p:nvSpPr>
            <p:cNvPr id="5" name="Google Shape;1195;p142">
              <a:extLst>
                <a:ext uri="{FF2B5EF4-FFF2-40B4-BE49-F238E27FC236}">
                  <a16:creationId xmlns:a16="http://schemas.microsoft.com/office/drawing/2014/main" id="{F0B29284-1152-5832-F2BF-8442867CC4FF}"/>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 name="Google Shape;1196;p142">
              <a:extLst>
                <a:ext uri="{FF2B5EF4-FFF2-40B4-BE49-F238E27FC236}">
                  <a16:creationId xmlns:a16="http://schemas.microsoft.com/office/drawing/2014/main" id="{20B0C7FD-D0CC-0140-92BB-A3CD600FED5A}"/>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97;p142">
              <a:extLst>
                <a:ext uri="{FF2B5EF4-FFF2-40B4-BE49-F238E27FC236}">
                  <a16:creationId xmlns:a16="http://schemas.microsoft.com/office/drawing/2014/main" id="{2449ED87-B438-A393-B0BF-2FE59F32358A}"/>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98;p142">
              <a:extLst>
                <a:ext uri="{FF2B5EF4-FFF2-40B4-BE49-F238E27FC236}">
                  <a16:creationId xmlns:a16="http://schemas.microsoft.com/office/drawing/2014/main" id="{25F06C3E-76E8-97EF-48B8-3A74CF98E3F6}"/>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99;p142">
              <a:extLst>
                <a:ext uri="{FF2B5EF4-FFF2-40B4-BE49-F238E27FC236}">
                  <a16:creationId xmlns:a16="http://schemas.microsoft.com/office/drawing/2014/main" id="{0A15E3BA-568E-3DBD-8B1D-964C4A78EC9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200;p142">
              <a:extLst>
                <a:ext uri="{FF2B5EF4-FFF2-40B4-BE49-F238E27FC236}">
                  <a16:creationId xmlns:a16="http://schemas.microsoft.com/office/drawing/2014/main" id="{255D3CAE-3595-C2E9-D7BA-42D3DAABB13B}"/>
                </a:ext>
              </a:extLst>
            </p:cNvPr>
            <p:cNvGrpSpPr/>
            <p:nvPr/>
          </p:nvGrpSpPr>
          <p:grpSpPr>
            <a:xfrm>
              <a:off x="231425" y="1535349"/>
              <a:ext cx="8445649" cy="19500"/>
              <a:chOff x="231425" y="3897549"/>
              <a:chExt cx="8445649" cy="19500"/>
            </a:xfrm>
          </p:grpSpPr>
          <p:sp>
            <p:nvSpPr>
              <p:cNvPr id="19" name="Google Shape;1201;p142">
                <a:extLst>
                  <a:ext uri="{FF2B5EF4-FFF2-40B4-BE49-F238E27FC236}">
                    <a16:creationId xmlns:a16="http://schemas.microsoft.com/office/drawing/2014/main" id="{D73CE9C9-C4C5-714C-9CDF-B5C65D68DD47}"/>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2;p142">
                <a:extLst>
                  <a:ext uri="{FF2B5EF4-FFF2-40B4-BE49-F238E27FC236}">
                    <a16:creationId xmlns:a16="http://schemas.microsoft.com/office/drawing/2014/main" id="{FF2D9D40-883D-34A8-59C5-CED036FA597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3;p142">
                <a:extLst>
                  <a:ext uri="{FF2B5EF4-FFF2-40B4-BE49-F238E27FC236}">
                    <a16:creationId xmlns:a16="http://schemas.microsoft.com/office/drawing/2014/main" id="{1D445746-35BE-64BA-237C-4370C59A714C}"/>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4;p142">
                <a:extLst>
                  <a:ext uri="{FF2B5EF4-FFF2-40B4-BE49-F238E27FC236}">
                    <a16:creationId xmlns:a16="http://schemas.microsoft.com/office/drawing/2014/main" id="{AD493763-9213-CD5D-B428-71215EA826D5}"/>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205;p142">
              <a:extLst>
                <a:ext uri="{FF2B5EF4-FFF2-40B4-BE49-F238E27FC236}">
                  <a16:creationId xmlns:a16="http://schemas.microsoft.com/office/drawing/2014/main" id="{F7BD42C7-1B83-C228-F05A-57F134516C63}"/>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2" name="Google Shape;1207;p142">
              <a:extLst>
                <a:ext uri="{FF2B5EF4-FFF2-40B4-BE49-F238E27FC236}">
                  <a16:creationId xmlns:a16="http://schemas.microsoft.com/office/drawing/2014/main" id="{DFDCB67F-415A-9663-4D3C-407F629A6EED}"/>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8;p142">
              <a:extLst>
                <a:ext uri="{FF2B5EF4-FFF2-40B4-BE49-F238E27FC236}">
                  <a16:creationId xmlns:a16="http://schemas.microsoft.com/office/drawing/2014/main" id="{E8BAB525-DAAA-F46B-2BD3-8FF47192D012}"/>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9;p142">
              <a:extLst>
                <a:ext uri="{FF2B5EF4-FFF2-40B4-BE49-F238E27FC236}">
                  <a16:creationId xmlns:a16="http://schemas.microsoft.com/office/drawing/2014/main" id="{DD86784E-9D17-C115-B0EC-C638E5AFBEA4}"/>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5" name="Google Shape;1210;p142">
              <a:extLst>
                <a:ext uri="{FF2B5EF4-FFF2-40B4-BE49-F238E27FC236}">
                  <a16:creationId xmlns:a16="http://schemas.microsoft.com/office/drawing/2014/main" id="{D499BC19-9839-565C-DC16-31B4BBBD8671}"/>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6" name="Google Shape;1211;p142">
              <a:extLst>
                <a:ext uri="{FF2B5EF4-FFF2-40B4-BE49-F238E27FC236}">
                  <a16:creationId xmlns:a16="http://schemas.microsoft.com/office/drawing/2014/main" id="{52D52D68-C3A0-A528-FDD3-C9066345FE45}"/>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7" name="Google Shape;1212;p142">
              <a:extLst>
                <a:ext uri="{FF2B5EF4-FFF2-40B4-BE49-F238E27FC236}">
                  <a16:creationId xmlns:a16="http://schemas.microsoft.com/office/drawing/2014/main" id="{CC71B6B5-78CF-B161-9C47-66427F443CEB}"/>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8" name="Google Shape;1213;p142">
              <a:extLst>
                <a:ext uri="{FF2B5EF4-FFF2-40B4-BE49-F238E27FC236}">
                  <a16:creationId xmlns:a16="http://schemas.microsoft.com/office/drawing/2014/main" id="{7C437332-5E27-D3E2-DF63-16C8ACC6379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grpSp>
      <p:sp>
        <p:nvSpPr>
          <p:cNvPr id="24" name="Title 23">
            <a:extLst>
              <a:ext uri="{FF2B5EF4-FFF2-40B4-BE49-F238E27FC236}">
                <a16:creationId xmlns:a16="http://schemas.microsoft.com/office/drawing/2014/main" id="{61B7BB0E-A27F-84EA-2D07-33A1C9BA5704}"/>
              </a:ext>
            </a:extLst>
          </p:cNvPr>
          <p:cNvSpPr>
            <a:spLocks noGrp="1"/>
          </p:cNvSpPr>
          <p:nvPr>
            <p:ph type="title"/>
          </p:nvPr>
        </p:nvSpPr>
        <p:spPr/>
        <p:txBody>
          <a:bodyPr/>
          <a:lstStyle/>
          <a:p>
            <a:endParaRPr lang="en-US"/>
          </a:p>
        </p:txBody>
      </p:sp>
      <p:sp>
        <p:nvSpPr>
          <p:cNvPr id="25" name="Footer Placeholder 4">
            <a:extLst>
              <a:ext uri="{FF2B5EF4-FFF2-40B4-BE49-F238E27FC236}">
                <a16:creationId xmlns:a16="http://schemas.microsoft.com/office/drawing/2014/main" id="{34EDD640-A5C3-D088-942D-647FE4A1405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75427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4486-CFD3-503E-54F7-3CF62B0346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9E68F4-59AA-AC2E-486E-B1923774349E}"/>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C3B98CD-EF46-8726-877D-5336F357165B}"/>
              </a:ext>
            </a:extLst>
          </p:cNvPr>
          <p:cNvGrpSpPr/>
          <p:nvPr/>
        </p:nvGrpSpPr>
        <p:grpSpPr>
          <a:xfrm>
            <a:off x="661129" y="1172997"/>
            <a:ext cx="10869742" cy="3697768"/>
            <a:chOff x="-98451" y="1118675"/>
            <a:chExt cx="9131976" cy="3106599"/>
          </a:xfrm>
        </p:grpSpPr>
        <p:cxnSp>
          <p:nvCxnSpPr>
            <p:cNvPr id="7" name="Google Shape;1218;p143">
              <a:extLst>
                <a:ext uri="{FF2B5EF4-FFF2-40B4-BE49-F238E27FC236}">
                  <a16:creationId xmlns:a16="http://schemas.microsoft.com/office/drawing/2014/main" id="{FCE67051-BDE2-069C-43FB-E9CC2A57BDA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8" name="Google Shape;1219;p143">
              <a:extLst>
                <a:ext uri="{FF2B5EF4-FFF2-40B4-BE49-F238E27FC236}">
                  <a16:creationId xmlns:a16="http://schemas.microsoft.com/office/drawing/2014/main" id="{F50B3B20-00CA-F8F7-017A-D3E153FA00EB}"/>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 name="Google Shape;1220;p143">
              <a:extLst>
                <a:ext uri="{FF2B5EF4-FFF2-40B4-BE49-F238E27FC236}">
                  <a16:creationId xmlns:a16="http://schemas.microsoft.com/office/drawing/2014/main" id="{4434079C-86F3-722E-AF88-56DA0C69D7AE}"/>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10" name="Google Shape;1221;p143">
              <a:extLst>
                <a:ext uri="{FF2B5EF4-FFF2-40B4-BE49-F238E27FC236}">
                  <a16:creationId xmlns:a16="http://schemas.microsoft.com/office/drawing/2014/main" id="{5492EED7-11E9-E53D-E7D1-4A6F329BA786}"/>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22;p143">
              <a:extLst>
                <a:ext uri="{FF2B5EF4-FFF2-40B4-BE49-F238E27FC236}">
                  <a16:creationId xmlns:a16="http://schemas.microsoft.com/office/drawing/2014/main" id="{A2FCCBED-E4EE-7F7A-33BE-5BDE6170795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23;p143">
              <a:extLst>
                <a:ext uri="{FF2B5EF4-FFF2-40B4-BE49-F238E27FC236}">
                  <a16:creationId xmlns:a16="http://schemas.microsoft.com/office/drawing/2014/main" id="{E46BEF4A-9D07-4EE8-A279-69BD7523A909}"/>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3" name="Google Shape;1224;p143">
              <a:extLst>
                <a:ext uri="{FF2B5EF4-FFF2-40B4-BE49-F238E27FC236}">
                  <a16:creationId xmlns:a16="http://schemas.microsoft.com/office/drawing/2014/main" id="{A60BB29C-9F32-D2A9-5920-16FC8989038C}"/>
                </a:ext>
              </a:extLst>
            </p:cNvPr>
            <p:cNvGrpSpPr/>
            <p:nvPr/>
          </p:nvGrpSpPr>
          <p:grpSpPr>
            <a:xfrm>
              <a:off x="231425" y="1535349"/>
              <a:ext cx="8445649" cy="19500"/>
              <a:chOff x="231425" y="3897549"/>
              <a:chExt cx="8445649" cy="19500"/>
            </a:xfrm>
          </p:grpSpPr>
          <p:sp>
            <p:nvSpPr>
              <p:cNvPr id="21" name="Google Shape;1225;p143">
                <a:extLst>
                  <a:ext uri="{FF2B5EF4-FFF2-40B4-BE49-F238E27FC236}">
                    <a16:creationId xmlns:a16="http://schemas.microsoft.com/office/drawing/2014/main" id="{D4F0D404-81D7-F977-C70C-53033CCC0A3F}"/>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6;p143">
                <a:extLst>
                  <a:ext uri="{FF2B5EF4-FFF2-40B4-BE49-F238E27FC236}">
                    <a16:creationId xmlns:a16="http://schemas.microsoft.com/office/drawing/2014/main" id="{629F75F8-1391-DEFC-1EFE-70749E13696D}"/>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7;p143">
                <a:extLst>
                  <a:ext uri="{FF2B5EF4-FFF2-40B4-BE49-F238E27FC236}">
                    <a16:creationId xmlns:a16="http://schemas.microsoft.com/office/drawing/2014/main" id="{C02D91F0-D472-AF6E-EA8E-ACCB585781B6}"/>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8;p143">
                <a:extLst>
                  <a:ext uri="{FF2B5EF4-FFF2-40B4-BE49-F238E27FC236}">
                    <a16:creationId xmlns:a16="http://schemas.microsoft.com/office/drawing/2014/main" id="{C8930F33-E27A-388E-2BA5-D81AE70648AD}"/>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229;p143">
              <a:extLst>
                <a:ext uri="{FF2B5EF4-FFF2-40B4-BE49-F238E27FC236}">
                  <a16:creationId xmlns:a16="http://schemas.microsoft.com/office/drawing/2014/main" id="{47A35611-C495-D41E-3C62-3E42A567062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5" name="Google Shape;1231;p143">
              <a:extLst>
                <a:ext uri="{FF2B5EF4-FFF2-40B4-BE49-F238E27FC236}">
                  <a16:creationId xmlns:a16="http://schemas.microsoft.com/office/drawing/2014/main" id="{9665A672-3AC1-886B-5FED-80E233D6E601}"/>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2;p143">
              <a:extLst>
                <a:ext uri="{FF2B5EF4-FFF2-40B4-BE49-F238E27FC236}">
                  <a16:creationId xmlns:a16="http://schemas.microsoft.com/office/drawing/2014/main" id="{02B3463B-5F67-5694-1F4C-A8A404C78F8A}"/>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3;p143">
              <a:extLst>
                <a:ext uri="{FF2B5EF4-FFF2-40B4-BE49-F238E27FC236}">
                  <a16:creationId xmlns:a16="http://schemas.microsoft.com/office/drawing/2014/main" id="{B8EBEBF9-749D-9198-6BA0-6647088CC3BA}"/>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8" name="Google Shape;1234;p143">
              <a:extLst>
                <a:ext uri="{FF2B5EF4-FFF2-40B4-BE49-F238E27FC236}">
                  <a16:creationId xmlns:a16="http://schemas.microsoft.com/office/drawing/2014/main" id="{7402624C-1421-2A7B-D7EB-8C8F29AA7AA0}"/>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9" name="Google Shape;1235;p143">
              <a:extLst>
                <a:ext uri="{FF2B5EF4-FFF2-40B4-BE49-F238E27FC236}">
                  <a16:creationId xmlns:a16="http://schemas.microsoft.com/office/drawing/2014/main" id="{84B9F15B-5197-A579-0BA9-BD3DFE0B20B1}"/>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20" name="Google Shape;1236;p143">
              <a:extLst>
                <a:ext uri="{FF2B5EF4-FFF2-40B4-BE49-F238E27FC236}">
                  <a16:creationId xmlns:a16="http://schemas.microsoft.com/office/drawing/2014/main" id="{D8C475D0-C646-5B44-BE79-DE349A08C0C1}"/>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grpSp>
      <p:sp>
        <p:nvSpPr>
          <p:cNvPr id="25" name="Footer Placeholder 4">
            <a:extLst>
              <a:ext uri="{FF2B5EF4-FFF2-40B4-BE49-F238E27FC236}">
                <a16:creationId xmlns:a16="http://schemas.microsoft.com/office/drawing/2014/main" id="{1FC15AE4-8F99-7575-1A5E-0FB767501A1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334578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40D99-D003-A7A6-1DB8-99B84C7174D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F594111-DFFD-9296-953E-BCE21F54294A}"/>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2AB2EB3-9E1E-9A27-E370-4FFC47C5F690}"/>
              </a:ext>
            </a:extLst>
          </p:cNvPr>
          <p:cNvGrpSpPr/>
          <p:nvPr/>
        </p:nvGrpSpPr>
        <p:grpSpPr>
          <a:xfrm>
            <a:off x="3868162" y="2809270"/>
            <a:ext cx="4455675" cy="556500"/>
            <a:chOff x="2228525" y="2287636"/>
            <a:chExt cx="4455675" cy="556500"/>
          </a:xfrm>
        </p:grpSpPr>
        <p:sp>
          <p:nvSpPr>
            <p:cNvPr id="24" name="Google Shape;1242;p144">
              <a:extLst>
                <a:ext uri="{FF2B5EF4-FFF2-40B4-BE49-F238E27FC236}">
                  <a16:creationId xmlns:a16="http://schemas.microsoft.com/office/drawing/2014/main" id="{764CEBD7-6027-A7A0-BC9D-42F1D7A1B87B}"/>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rgbClr val="FF00FF"/>
                  </a:solidFill>
                  <a:latin typeface="Helvetica Neue"/>
                  <a:ea typeface="Helvetica Neue"/>
                  <a:cs typeface="Helvetica Neue"/>
                  <a:sym typeface="Helvetica Neue"/>
                </a:rPr>
                <a:t>Expected not to be qualified</a:t>
              </a:r>
              <a:endParaRPr sz="1000" b="1" dirty="0">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dirty="0">
                  <a:solidFill>
                    <a:srgbClr val="FF00FF"/>
                  </a:solidFill>
                  <a:latin typeface="Helvetica Neue"/>
                  <a:ea typeface="Helvetica Neue"/>
                  <a:cs typeface="Helvetica Neue"/>
                  <a:sym typeface="Helvetica Neue"/>
                </a:rPr>
                <a:t>Bachelor’s, Analyst, 24M </a:t>
              </a:r>
              <a:endParaRPr sz="1000" b="1" dirty="0">
                <a:solidFill>
                  <a:srgbClr val="FF00FF"/>
                </a:solidFill>
                <a:latin typeface="Helvetica Neue"/>
                <a:ea typeface="Helvetica Neue"/>
                <a:cs typeface="Helvetica Neue"/>
                <a:sym typeface="Helvetica Neue"/>
              </a:endParaRPr>
            </a:p>
          </p:txBody>
        </p:sp>
        <p:sp>
          <p:nvSpPr>
            <p:cNvPr id="25" name="Google Shape;1243;p144">
              <a:extLst>
                <a:ext uri="{FF2B5EF4-FFF2-40B4-BE49-F238E27FC236}">
                  <a16:creationId xmlns:a16="http://schemas.microsoft.com/office/drawing/2014/main" id="{14AB5820-134E-0F0C-CA3F-830FB79D7FAB}"/>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26" name="Google Shape;1244;p144">
              <a:extLst>
                <a:ext uri="{FF2B5EF4-FFF2-40B4-BE49-F238E27FC236}">
                  <a16:creationId xmlns:a16="http://schemas.microsoft.com/office/drawing/2014/main" id="{98498F5A-04D2-AE9C-171E-BA917667A175}"/>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27" name="Google Shape;1245;p144">
              <a:extLst>
                <a:ext uri="{FF2B5EF4-FFF2-40B4-BE49-F238E27FC236}">
                  <a16:creationId xmlns:a16="http://schemas.microsoft.com/office/drawing/2014/main" id="{07A723FE-87A7-2972-B3DB-F45E9281625B}"/>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grpSp>
      <p:sp>
        <p:nvSpPr>
          <p:cNvPr id="29" name="Title 28">
            <a:extLst>
              <a:ext uri="{FF2B5EF4-FFF2-40B4-BE49-F238E27FC236}">
                <a16:creationId xmlns:a16="http://schemas.microsoft.com/office/drawing/2014/main" id="{26195527-322F-E184-F4DC-8EF89F5FB0CD}"/>
              </a:ext>
            </a:extLst>
          </p:cNvPr>
          <p:cNvSpPr>
            <a:spLocks noGrp="1"/>
          </p:cNvSpPr>
          <p:nvPr>
            <p:ph type="title"/>
          </p:nvPr>
        </p:nvSpPr>
        <p:spPr/>
        <p:txBody>
          <a:bodyPr/>
          <a:lstStyle/>
          <a:p>
            <a:endParaRPr lang="en-US"/>
          </a:p>
        </p:txBody>
      </p:sp>
      <p:sp>
        <p:nvSpPr>
          <p:cNvPr id="30" name="Footer Placeholder 4">
            <a:extLst>
              <a:ext uri="{FF2B5EF4-FFF2-40B4-BE49-F238E27FC236}">
                <a16:creationId xmlns:a16="http://schemas.microsoft.com/office/drawing/2014/main" id="{3E2FA8F9-DE62-AC50-B682-BABADEB6529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98262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3BF5F-9A4A-52CF-0305-FE7E3062A39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42A1C47-5518-BB82-E957-373F098DDD1A}"/>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9D0E85A-3E64-23B8-5859-54808E79C32B}"/>
              </a:ext>
            </a:extLst>
          </p:cNvPr>
          <p:cNvGrpSpPr/>
          <p:nvPr/>
        </p:nvGrpSpPr>
        <p:grpSpPr>
          <a:xfrm>
            <a:off x="1490929" y="1684483"/>
            <a:ext cx="9210142" cy="1854494"/>
            <a:chOff x="1507338" y="878725"/>
            <a:chExt cx="9210142" cy="1854494"/>
          </a:xfrm>
        </p:grpSpPr>
        <p:cxnSp>
          <p:nvCxnSpPr>
            <p:cNvPr id="4" name="Google Shape;1251;p145">
              <a:extLst>
                <a:ext uri="{FF2B5EF4-FFF2-40B4-BE49-F238E27FC236}">
                  <a16:creationId xmlns:a16="http://schemas.microsoft.com/office/drawing/2014/main" id="{AB3F584D-0191-EE1D-8B6D-D81B0DEDF3CB}"/>
                </a:ext>
              </a:extLst>
            </p:cNvPr>
            <p:cNvCxnSpPr>
              <a:cxnSpLocks/>
            </p:cNvCxnSpPr>
            <p:nvPr/>
          </p:nvCxnSpPr>
          <p:spPr>
            <a:xfrm>
              <a:off x="6151494"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5" name="Google Shape;1252;p145">
              <a:extLst>
                <a:ext uri="{FF2B5EF4-FFF2-40B4-BE49-F238E27FC236}">
                  <a16:creationId xmlns:a16="http://schemas.microsoft.com/office/drawing/2014/main" id="{E4342619-58D0-0FB4-A163-7200EF04EDD7}"/>
                </a:ext>
              </a:extLst>
            </p:cNvPr>
            <p:cNvSpPr txBox="1"/>
            <p:nvPr/>
          </p:nvSpPr>
          <p:spPr>
            <a:xfrm>
              <a:off x="10155280"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6" name="Google Shape;1253;p145">
              <a:extLst>
                <a:ext uri="{FF2B5EF4-FFF2-40B4-BE49-F238E27FC236}">
                  <a16:creationId xmlns:a16="http://schemas.microsoft.com/office/drawing/2014/main" id="{464D1E45-ACBE-8868-8F08-81411A97E8E2}"/>
                </a:ext>
              </a:extLst>
            </p:cNvPr>
            <p:cNvSpPr/>
            <p:nvPr/>
          </p:nvSpPr>
          <p:spPr>
            <a:xfrm>
              <a:off x="1772846"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54;p145">
              <a:extLst>
                <a:ext uri="{FF2B5EF4-FFF2-40B4-BE49-F238E27FC236}">
                  <a16:creationId xmlns:a16="http://schemas.microsoft.com/office/drawing/2014/main" id="{6687930D-2C37-FC15-12C5-6491DE7BCD7C}"/>
                </a:ext>
              </a:extLst>
            </p:cNvPr>
            <p:cNvSpPr/>
            <p:nvPr/>
          </p:nvSpPr>
          <p:spPr>
            <a:xfrm>
              <a:off x="10367837"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55;p145">
              <a:extLst>
                <a:ext uri="{FF2B5EF4-FFF2-40B4-BE49-F238E27FC236}">
                  <a16:creationId xmlns:a16="http://schemas.microsoft.com/office/drawing/2014/main" id="{57EC5654-19F1-8D9B-AEB9-9B46B463B555}"/>
                </a:ext>
              </a:extLst>
            </p:cNvPr>
            <p:cNvSpPr txBox="1"/>
            <p:nvPr/>
          </p:nvSpPr>
          <p:spPr>
            <a:xfrm>
              <a:off x="1585505"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9" name="Google Shape;1256;p145">
              <a:extLst>
                <a:ext uri="{FF2B5EF4-FFF2-40B4-BE49-F238E27FC236}">
                  <a16:creationId xmlns:a16="http://schemas.microsoft.com/office/drawing/2014/main" id="{5DD63D72-2288-6584-0769-079AC052A059}"/>
                </a:ext>
              </a:extLst>
            </p:cNvPr>
            <p:cNvGrpSpPr/>
            <p:nvPr/>
          </p:nvGrpSpPr>
          <p:grpSpPr>
            <a:xfrm>
              <a:off x="1915381" y="2261799"/>
              <a:ext cx="8445649" cy="19500"/>
              <a:chOff x="231425" y="3897549"/>
              <a:chExt cx="8445649" cy="19500"/>
            </a:xfrm>
          </p:grpSpPr>
          <p:sp>
            <p:nvSpPr>
              <p:cNvPr id="10" name="Google Shape;1257;p145">
                <a:extLst>
                  <a:ext uri="{FF2B5EF4-FFF2-40B4-BE49-F238E27FC236}">
                    <a16:creationId xmlns:a16="http://schemas.microsoft.com/office/drawing/2014/main" id="{A6990C8F-BA59-2154-6655-E45BB9F3D8E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8;p145">
                <a:extLst>
                  <a:ext uri="{FF2B5EF4-FFF2-40B4-BE49-F238E27FC236}">
                    <a16:creationId xmlns:a16="http://schemas.microsoft.com/office/drawing/2014/main" id="{D8464FEE-2DF9-17B9-FE3C-E06B1802229B}"/>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9;p145">
                <a:extLst>
                  <a:ext uri="{FF2B5EF4-FFF2-40B4-BE49-F238E27FC236}">
                    <a16:creationId xmlns:a16="http://schemas.microsoft.com/office/drawing/2014/main" id="{D53C7123-0899-8A41-F6E1-F9C2D38F7663}"/>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0;p145">
                <a:extLst>
                  <a:ext uri="{FF2B5EF4-FFF2-40B4-BE49-F238E27FC236}">
                    <a16:creationId xmlns:a16="http://schemas.microsoft.com/office/drawing/2014/main" id="{53E0FD96-EC31-ACB3-A2E4-854465AC368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261;p145">
              <a:extLst>
                <a:ext uri="{FF2B5EF4-FFF2-40B4-BE49-F238E27FC236}">
                  <a16:creationId xmlns:a16="http://schemas.microsoft.com/office/drawing/2014/main" id="{B9ADE64D-6EA9-7FE2-4603-6FE4DFD06293}"/>
                </a:ext>
              </a:extLst>
            </p:cNvPr>
            <p:cNvSpPr/>
            <p:nvPr/>
          </p:nvSpPr>
          <p:spPr>
            <a:xfrm>
              <a:off x="2461484"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2;p145">
              <a:extLst>
                <a:ext uri="{FF2B5EF4-FFF2-40B4-BE49-F238E27FC236}">
                  <a16:creationId xmlns:a16="http://schemas.microsoft.com/office/drawing/2014/main" id="{E11A1E73-613B-BD17-0D1A-BC3B141C08F9}"/>
                </a:ext>
              </a:extLst>
            </p:cNvPr>
            <p:cNvSpPr/>
            <p:nvPr/>
          </p:nvSpPr>
          <p:spPr>
            <a:xfrm>
              <a:off x="3020609"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3;p145">
              <a:extLst>
                <a:ext uri="{FF2B5EF4-FFF2-40B4-BE49-F238E27FC236}">
                  <a16:creationId xmlns:a16="http://schemas.microsoft.com/office/drawing/2014/main" id="{C945FF49-67A8-A55A-AF29-07FE2F129FFF}"/>
                </a:ext>
              </a:extLst>
            </p:cNvPr>
            <p:cNvSpPr/>
            <p:nvPr/>
          </p:nvSpPr>
          <p:spPr>
            <a:xfrm>
              <a:off x="4735109"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4;p145">
              <a:extLst>
                <a:ext uri="{FF2B5EF4-FFF2-40B4-BE49-F238E27FC236}">
                  <a16:creationId xmlns:a16="http://schemas.microsoft.com/office/drawing/2014/main" id="{37D270A0-2546-337F-4AC0-ECD9A5F97782}"/>
                </a:ext>
              </a:extLst>
            </p:cNvPr>
            <p:cNvSpPr/>
            <p:nvPr/>
          </p:nvSpPr>
          <p:spPr>
            <a:xfrm>
              <a:off x="4306484"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5;p145">
              <a:extLst>
                <a:ext uri="{FF2B5EF4-FFF2-40B4-BE49-F238E27FC236}">
                  <a16:creationId xmlns:a16="http://schemas.microsoft.com/office/drawing/2014/main" id="{EA9E140F-81D1-5947-92AB-8CB8896BAEB5}"/>
                </a:ext>
              </a:extLst>
            </p:cNvPr>
            <p:cNvSpPr/>
            <p:nvPr/>
          </p:nvSpPr>
          <p:spPr>
            <a:xfrm>
              <a:off x="3877859"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6;p145">
              <a:extLst>
                <a:ext uri="{FF2B5EF4-FFF2-40B4-BE49-F238E27FC236}">
                  <a16:creationId xmlns:a16="http://schemas.microsoft.com/office/drawing/2014/main" id="{7A05422B-B6DA-6E05-786F-98D5CC7F4C82}"/>
                </a:ext>
              </a:extLst>
            </p:cNvPr>
            <p:cNvSpPr/>
            <p:nvPr/>
          </p:nvSpPr>
          <p:spPr>
            <a:xfrm>
              <a:off x="2117159"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7;p145">
              <a:extLst>
                <a:ext uri="{FF2B5EF4-FFF2-40B4-BE49-F238E27FC236}">
                  <a16:creationId xmlns:a16="http://schemas.microsoft.com/office/drawing/2014/main" id="{53DA563A-D5F4-EF6C-A742-1BCB9D95FD17}"/>
                </a:ext>
              </a:extLst>
            </p:cNvPr>
            <p:cNvSpPr/>
            <p:nvPr/>
          </p:nvSpPr>
          <p:spPr>
            <a:xfrm>
              <a:off x="6212784"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68;p145">
              <a:extLst>
                <a:ext uri="{FF2B5EF4-FFF2-40B4-BE49-F238E27FC236}">
                  <a16:creationId xmlns:a16="http://schemas.microsoft.com/office/drawing/2014/main" id="{5E071DDE-0495-E832-04A8-0432E1DB7236}"/>
                </a:ext>
              </a:extLst>
            </p:cNvPr>
            <p:cNvSpPr/>
            <p:nvPr/>
          </p:nvSpPr>
          <p:spPr>
            <a:xfrm>
              <a:off x="9850034"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69;p145">
              <a:extLst>
                <a:ext uri="{FF2B5EF4-FFF2-40B4-BE49-F238E27FC236}">
                  <a16:creationId xmlns:a16="http://schemas.microsoft.com/office/drawing/2014/main" id="{573D2DB4-3DA8-C41B-8CC6-979F8B057F3F}"/>
                </a:ext>
              </a:extLst>
            </p:cNvPr>
            <p:cNvSpPr/>
            <p:nvPr/>
          </p:nvSpPr>
          <p:spPr>
            <a:xfrm>
              <a:off x="9211859"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0;p145">
              <a:extLst>
                <a:ext uri="{FF2B5EF4-FFF2-40B4-BE49-F238E27FC236}">
                  <a16:creationId xmlns:a16="http://schemas.microsoft.com/office/drawing/2014/main" id="{BC7CC4C7-BA94-DB70-3B0B-47E328B8B233}"/>
                </a:ext>
              </a:extLst>
            </p:cNvPr>
            <p:cNvSpPr/>
            <p:nvPr/>
          </p:nvSpPr>
          <p:spPr>
            <a:xfrm>
              <a:off x="811909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1;p145">
              <a:extLst>
                <a:ext uri="{FF2B5EF4-FFF2-40B4-BE49-F238E27FC236}">
                  <a16:creationId xmlns:a16="http://schemas.microsoft.com/office/drawing/2014/main" id="{D5942966-09A2-175D-0134-A6826F6D3D5A}"/>
                </a:ext>
              </a:extLst>
            </p:cNvPr>
            <p:cNvSpPr/>
            <p:nvPr/>
          </p:nvSpPr>
          <p:spPr>
            <a:xfrm>
              <a:off x="723087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272;p145">
              <a:extLst>
                <a:ext uri="{FF2B5EF4-FFF2-40B4-BE49-F238E27FC236}">
                  <a16:creationId xmlns:a16="http://schemas.microsoft.com/office/drawing/2014/main" id="{F3D53B12-9D9C-E8DC-AE59-E474AD5497F5}"/>
                </a:ext>
              </a:extLst>
            </p:cNvPr>
            <p:cNvSpPr/>
            <p:nvPr/>
          </p:nvSpPr>
          <p:spPr>
            <a:xfrm>
              <a:off x="598299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273;p145">
              <a:extLst>
                <a:ext uri="{FF2B5EF4-FFF2-40B4-BE49-F238E27FC236}">
                  <a16:creationId xmlns:a16="http://schemas.microsoft.com/office/drawing/2014/main" id="{159B9153-6A2C-A927-A6BC-C0F11D53E225}"/>
                </a:ext>
              </a:extLst>
            </p:cNvPr>
            <p:cNvSpPr/>
            <p:nvPr/>
          </p:nvSpPr>
          <p:spPr>
            <a:xfrm>
              <a:off x="1909759"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7" name="Google Shape;1274;p145">
              <a:extLst>
                <a:ext uri="{FF2B5EF4-FFF2-40B4-BE49-F238E27FC236}">
                  <a16:creationId xmlns:a16="http://schemas.microsoft.com/office/drawing/2014/main" id="{AEFA1BAC-B71E-B4F7-A64C-87439C8CC988}"/>
                </a:ext>
              </a:extLst>
            </p:cNvPr>
            <p:cNvSpPr/>
            <p:nvPr/>
          </p:nvSpPr>
          <p:spPr>
            <a:xfrm>
              <a:off x="1909759"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8" name="Google Shape;1275;p145">
              <a:extLst>
                <a:ext uri="{FF2B5EF4-FFF2-40B4-BE49-F238E27FC236}">
                  <a16:creationId xmlns:a16="http://schemas.microsoft.com/office/drawing/2014/main" id="{30B87D35-1BA4-D1E2-0BB8-D1206F95EC56}"/>
                </a:ext>
              </a:extLst>
            </p:cNvPr>
            <p:cNvSpPr txBox="1"/>
            <p:nvPr/>
          </p:nvSpPr>
          <p:spPr>
            <a:xfrm>
              <a:off x="2046868"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9" name="Google Shape;1276;p145">
              <a:extLst>
                <a:ext uri="{FF2B5EF4-FFF2-40B4-BE49-F238E27FC236}">
                  <a16:creationId xmlns:a16="http://schemas.microsoft.com/office/drawing/2014/main" id="{4326EC8D-3A0F-0F84-1C09-7E06AEA672A8}"/>
                </a:ext>
              </a:extLst>
            </p:cNvPr>
            <p:cNvSpPr txBox="1"/>
            <p:nvPr/>
          </p:nvSpPr>
          <p:spPr>
            <a:xfrm>
              <a:off x="2046868"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
          <p:nvSpPr>
            <p:cNvPr id="30" name="Google Shape;1278;p145">
              <a:extLst>
                <a:ext uri="{FF2B5EF4-FFF2-40B4-BE49-F238E27FC236}">
                  <a16:creationId xmlns:a16="http://schemas.microsoft.com/office/drawing/2014/main" id="{DBD0560C-B999-F412-6802-BEF117030CF9}"/>
                </a:ext>
              </a:extLst>
            </p:cNvPr>
            <p:cNvSpPr txBox="1"/>
            <p:nvPr/>
          </p:nvSpPr>
          <p:spPr>
            <a:xfrm>
              <a:off x="10114480" y="1933594"/>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dirty="0">
                  <a:solidFill>
                    <a:srgbClr val="B4A7D6"/>
                  </a:solidFill>
                  <a:latin typeface="Helvetica Neue"/>
                  <a:ea typeface="Helvetica Neue"/>
                  <a:cs typeface="Helvetica Neue"/>
                  <a:sym typeface="Helvetica Neue"/>
                </a:rPr>
                <a:t>Definitely Qualified</a:t>
              </a:r>
              <a:endParaRPr sz="600" b="1" dirty="0">
                <a:solidFill>
                  <a:srgbClr val="B4A7D6"/>
                </a:solidFill>
                <a:latin typeface="Helvetica Neue"/>
                <a:ea typeface="Helvetica Neue"/>
                <a:cs typeface="Helvetica Neue"/>
                <a:sym typeface="Helvetica Neue"/>
              </a:endParaRPr>
            </a:p>
          </p:txBody>
        </p:sp>
        <p:sp>
          <p:nvSpPr>
            <p:cNvPr id="31" name="Google Shape;1279;p145">
              <a:extLst>
                <a:ext uri="{FF2B5EF4-FFF2-40B4-BE49-F238E27FC236}">
                  <a16:creationId xmlns:a16="http://schemas.microsoft.com/office/drawing/2014/main" id="{9FB64C02-FF26-CE10-1D3A-088785DC1694}"/>
                </a:ext>
              </a:extLst>
            </p:cNvPr>
            <p:cNvSpPr txBox="1"/>
            <p:nvPr/>
          </p:nvSpPr>
          <p:spPr>
            <a:xfrm>
              <a:off x="1507338" y="1917411"/>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dirty="0">
                  <a:solidFill>
                    <a:srgbClr val="FF00FF"/>
                  </a:solidFill>
                  <a:latin typeface="Helvetica Neue"/>
                  <a:ea typeface="Helvetica Neue"/>
                  <a:cs typeface="Helvetica Neue"/>
                  <a:sym typeface="Helvetica Neue"/>
                </a:rPr>
                <a:t>Definitely Not Qualified</a:t>
              </a:r>
              <a:endParaRPr sz="600" b="1" dirty="0">
                <a:solidFill>
                  <a:srgbClr val="FF00FF"/>
                </a:solidFill>
                <a:latin typeface="Helvetica Neue"/>
                <a:ea typeface="Helvetica Neue"/>
                <a:cs typeface="Helvetica Neue"/>
                <a:sym typeface="Helvetica Neue"/>
              </a:endParaRPr>
            </a:p>
          </p:txBody>
        </p:sp>
        <p:pic>
          <p:nvPicPr>
            <p:cNvPr id="32" name="Google Shape;1280;p145">
              <a:extLst>
                <a:ext uri="{FF2B5EF4-FFF2-40B4-BE49-F238E27FC236}">
                  <a16:creationId xmlns:a16="http://schemas.microsoft.com/office/drawing/2014/main" id="{8A4982F6-7063-EE1E-9E9A-37E29E38E950}"/>
                </a:ext>
              </a:extLst>
            </p:cNvPr>
            <p:cNvPicPr preferRelativeResize="0"/>
            <p:nvPr/>
          </p:nvPicPr>
          <p:blipFill>
            <a:blip r:embed="rId2">
              <a:alphaModFix/>
            </a:blip>
            <a:stretch>
              <a:fillRect/>
            </a:stretch>
          </p:blipFill>
          <p:spPr>
            <a:xfrm>
              <a:off x="6171194" y="2437988"/>
              <a:ext cx="220309" cy="252000"/>
            </a:xfrm>
            <a:prstGeom prst="rect">
              <a:avLst/>
            </a:prstGeom>
            <a:noFill/>
            <a:ln>
              <a:noFill/>
            </a:ln>
          </p:spPr>
        </p:pic>
        <p:pic>
          <p:nvPicPr>
            <p:cNvPr id="33" name="Google Shape;1281;p145">
              <a:extLst>
                <a:ext uri="{FF2B5EF4-FFF2-40B4-BE49-F238E27FC236}">
                  <a16:creationId xmlns:a16="http://schemas.microsoft.com/office/drawing/2014/main" id="{5D08FCF7-7368-8B59-E2C4-AD429E89F2D5}"/>
                </a:ext>
              </a:extLst>
            </p:cNvPr>
            <p:cNvPicPr preferRelativeResize="0"/>
            <p:nvPr/>
          </p:nvPicPr>
          <p:blipFill>
            <a:blip r:embed="rId2">
              <a:alphaModFix/>
            </a:blip>
            <a:stretch>
              <a:fillRect/>
            </a:stretch>
          </p:blipFill>
          <p:spPr>
            <a:xfrm>
              <a:off x="8077494" y="2437988"/>
              <a:ext cx="220309" cy="252000"/>
            </a:xfrm>
            <a:prstGeom prst="rect">
              <a:avLst/>
            </a:prstGeom>
            <a:noFill/>
            <a:ln>
              <a:noFill/>
            </a:ln>
          </p:spPr>
        </p:pic>
        <p:pic>
          <p:nvPicPr>
            <p:cNvPr id="34" name="Google Shape;1282;p145">
              <a:extLst>
                <a:ext uri="{FF2B5EF4-FFF2-40B4-BE49-F238E27FC236}">
                  <a16:creationId xmlns:a16="http://schemas.microsoft.com/office/drawing/2014/main" id="{40C233F6-8769-8D9B-DBE5-DA02DF6213EE}"/>
                </a:ext>
              </a:extLst>
            </p:cNvPr>
            <p:cNvPicPr preferRelativeResize="0"/>
            <p:nvPr/>
          </p:nvPicPr>
          <p:blipFill>
            <a:blip r:embed="rId2">
              <a:alphaModFix/>
            </a:blip>
            <a:stretch>
              <a:fillRect/>
            </a:stretch>
          </p:blipFill>
          <p:spPr>
            <a:xfrm>
              <a:off x="5941394" y="2437988"/>
              <a:ext cx="220309" cy="252000"/>
            </a:xfrm>
            <a:prstGeom prst="rect">
              <a:avLst/>
            </a:prstGeom>
            <a:noFill/>
            <a:ln>
              <a:noFill/>
            </a:ln>
          </p:spPr>
        </p:pic>
        <p:pic>
          <p:nvPicPr>
            <p:cNvPr id="35" name="Google Shape;1283;p145">
              <a:extLst>
                <a:ext uri="{FF2B5EF4-FFF2-40B4-BE49-F238E27FC236}">
                  <a16:creationId xmlns:a16="http://schemas.microsoft.com/office/drawing/2014/main" id="{19E1E60F-B181-6932-247C-A13DC2B96901}"/>
                </a:ext>
              </a:extLst>
            </p:cNvPr>
            <p:cNvPicPr preferRelativeResize="0"/>
            <p:nvPr/>
          </p:nvPicPr>
          <p:blipFill>
            <a:blip r:embed="rId2">
              <a:alphaModFix/>
            </a:blip>
            <a:stretch>
              <a:fillRect/>
            </a:stretch>
          </p:blipFill>
          <p:spPr>
            <a:xfrm>
              <a:off x="4693519" y="2437988"/>
              <a:ext cx="220309" cy="252000"/>
            </a:xfrm>
            <a:prstGeom prst="rect">
              <a:avLst/>
            </a:prstGeom>
            <a:noFill/>
            <a:ln>
              <a:noFill/>
            </a:ln>
          </p:spPr>
        </p:pic>
        <p:pic>
          <p:nvPicPr>
            <p:cNvPr id="36" name="Google Shape;1284;p145">
              <a:extLst>
                <a:ext uri="{FF2B5EF4-FFF2-40B4-BE49-F238E27FC236}">
                  <a16:creationId xmlns:a16="http://schemas.microsoft.com/office/drawing/2014/main" id="{564A9ABE-EA05-E73D-F241-C363A1C79499}"/>
                </a:ext>
              </a:extLst>
            </p:cNvPr>
            <p:cNvPicPr preferRelativeResize="0"/>
            <p:nvPr/>
          </p:nvPicPr>
          <p:blipFill>
            <a:blip r:embed="rId2">
              <a:alphaModFix/>
            </a:blip>
            <a:stretch>
              <a:fillRect/>
            </a:stretch>
          </p:blipFill>
          <p:spPr>
            <a:xfrm>
              <a:off x="4289757" y="2437988"/>
              <a:ext cx="220309" cy="252000"/>
            </a:xfrm>
            <a:prstGeom prst="rect">
              <a:avLst/>
            </a:prstGeom>
            <a:noFill/>
            <a:ln>
              <a:noFill/>
            </a:ln>
          </p:spPr>
        </p:pic>
        <p:pic>
          <p:nvPicPr>
            <p:cNvPr id="37" name="Google Shape;1285;p145">
              <a:extLst>
                <a:ext uri="{FF2B5EF4-FFF2-40B4-BE49-F238E27FC236}">
                  <a16:creationId xmlns:a16="http://schemas.microsoft.com/office/drawing/2014/main" id="{2D84154B-6295-D19D-DBF9-3814711B52D9}"/>
                </a:ext>
              </a:extLst>
            </p:cNvPr>
            <p:cNvPicPr preferRelativeResize="0"/>
            <p:nvPr/>
          </p:nvPicPr>
          <p:blipFill>
            <a:blip r:embed="rId2">
              <a:alphaModFix/>
            </a:blip>
            <a:stretch>
              <a:fillRect/>
            </a:stretch>
          </p:blipFill>
          <p:spPr>
            <a:xfrm>
              <a:off x="3836269" y="2437988"/>
              <a:ext cx="220309" cy="252000"/>
            </a:xfrm>
            <a:prstGeom prst="rect">
              <a:avLst/>
            </a:prstGeom>
            <a:noFill/>
            <a:ln>
              <a:noFill/>
            </a:ln>
          </p:spPr>
        </p:pic>
        <p:pic>
          <p:nvPicPr>
            <p:cNvPr id="38" name="Google Shape;1286;p145">
              <a:extLst>
                <a:ext uri="{FF2B5EF4-FFF2-40B4-BE49-F238E27FC236}">
                  <a16:creationId xmlns:a16="http://schemas.microsoft.com/office/drawing/2014/main" id="{43107182-D1D2-EA98-E154-3C6A85854B73}"/>
                </a:ext>
              </a:extLst>
            </p:cNvPr>
            <p:cNvPicPr preferRelativeResize="0"/>
            <p:nvPr/>
          </p:nvPicPr>
          <p:blipFill>
            <a:blip r:embed="rId2">
              <a:alphaModFix/>
            </a:blip>
            <a:stretch>
              <a:fillRect/>
            </a:stretch>
          </p:blipFill>
          <p:spPr>
            <a:xfrm>
              <a:off x="2979019" y="2437988"/>
              <a:ext cx="220309" cy="252000"/>
            </a:xfrm>
            <a:prstGeom prst="rect">
              <a:avLst/>
            </a:prstGeom>
            <a:noFill/>
            <a:ln>
              <a:noFill/>
            </a:ln>
          </p:spPr>
        </p:pic>
        <p:pic>
          <p:nvPicPr>
            <p:cNvPr id="39" name="Google Shape;1287;p145">
              <a:extLst>
                <a:ext uri="{FF2B5EF4-FFF2-40B4-BE49-F238E27FC236}">
                  <a16:creationId xmlns:a16="http://schemas.microsoft.com/office/drawing/2014/main" id="{862A5207-8E2A-7B41-DA95-3DDE2B4A9924}"/>
                </a:ext>
              </a:extLst>
            </p:cNvPr>
            <p:cNvPicPr preferRelativeResize="0"/>
            <p:nvPr/>
          </p:nvPicPr>
          <p:blipFill>
            <a:blip r:embed="rId2">
              <a:alphaModFix/>
            </a:blip>
            <a:stretch>
              <a:fillRect/>
            </a:stretch>
          </p:blipFill>
          <p:spPr>
            <a:xfrm>
              <a:off x="2428007" y="2437988"/>
              <a:ext cx="220309" cy="252000"/>
            </a:xfrm>
            <a:prstGeom prst="rect">
              <a:avLst/>
            </a:prstGeom>
            <a:noFill/>
            <a:ln>
              <a:noFill/>
            </a:ln>
          </p:spPr>
        </p:pic>
      </p:grpSp>
      <p:sp>
        <p:nvSpPr>
          <p:cNvPr id="44" name="Title 1">
            <a:extLst>
              <a:ext uri="{FF2B5EF4-FFF2-40B4-BE49-F238E27FC236}">
                <a16:creationId xmlns:a16="http://schemas.microsoft.com/office/drawing/2014/main" id="{40209642-8701-BE1E-C254-BE0A24226DD9}"/>
              </a:ext>
            </a:extLst>
          </p:cNvPr>
          <p:cNvSpPr>
            <a:spLocks noGrp="1"/>
          </p:cNvSpPr>
          <p:nvPr>
            <p:ph type="title"/>
          </p:nvPr>
        </p:nvSpPr>
        <p:spPr>
          <a:xfrm>
            <a:off x="262555" y="365126"/>
            <a:ext cx="11091245" cy="703184"/>
          </a:xfrm>
        </p:spPr>
        <p:txBody>
          <a:bodyPr>
            <a:normAutofit fontScale="90000"/>
          </a:bodyPr>
          <a:lstStyle/>
          <a:p>
            <a:r>
              <a:rPr lang="en" sz="3200" dirty="0">
                <a:solidFill>
                  <a:schemeClr val="accent1"/>
                </a:solidFill>
              </a:rPr>
              <a:t>The model has been running in</a:t>
            </a:r>
            <a:r>
              <a:rPr lang="en-US" sz="3200" dirty="0">
                <a:solidFill>
                  <a:schemeClr val="accent1"/>
                </a:solidFill>
              </a:rPr>
              <a:t> the background, let’s examine the results.</a:t>
            </a:r>
            <a:endParaRPr lang="en-US" dirty="0">
              <a:solidFill>
                <a:schemeClr val="accent1"/>
              </a:solidFill>
            </a:endParaRPr>
          </a:p>
        </p:txBody>
      </p:sp>
      <p:sp>
        <p:nvSpPr>
          <p:cNvPr id="45" name="Footer Placeholder 4">
            <a:extLst>
              <a:ext uri="{FF2B5EF4-FFF2-40B4-BE49-F238E27FC236}">
                <a16:creationId xmlns:a16="http://schemas.microsoft.com/office/drawing/2014/main" id="{8CC073D7-305D-B011-3AB9-498A4A3F72B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934391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06488-7FB4-75EA-4D38-9A637F13BD2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A0B7206-AE76-C6D1-72A9-F38A0CFBA0BD}"/>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4C117-875B-2BF7-3F57-59D0396DCAB2}"/>
              </a:ext>
            </a:extLst>
          </p:cNvPr>
          <p:cNvSpPr>
            <a:spLocks noGrp="1"/>
          </p:cNvSpPr>
          <p:nvPr>
            <p:ph type="title"/>
          </p:nvPr>
        </p:nvSpPr>
        <p:spPr/>
        <p:txBody>
          <a:bodyPr>
            <a:normAutofit fontScale="90000"/>
          </a:bodyPr>
          <a:lstStyle/>
          <a:p>
            <a:r>
              <a:rPr lang="en" sz="3200" dirty="0">
                <a:solidFill>
                  <a:schemeClr val="accent1"/>
                </a:solidFill>
              </a:rPr>
              <a:t>Using the historical outcomes, where should we put the green line.  </a:t>
            </a:r>
            <a:r>
              <a:rPr lang="en" sz="2000" b="0" i="1" dirty="0">
                <a:solidFill>
                  <a:srgbClr val="666666"/>
                </a:solidFill>
              </a:rPr>
              <a:t>Let’s make sure we are fair by two groups.</a:t>
            </a:r>
            <a:endParaRPr lang="en-US" dirty="0">
              <a:solidFill>
                <a:schemeClr val="accent1"/>
              </a:solidFill>
            </a:endParaRPr>
          </a:p>
        </p:txBody>
      </p:sp>
      <p:grpSp>
        <p:nvGrpSpPr>
          <p:cNvPr id="4" name="Group 3">
            <a:extLst>
              <a:ext uri="{FF2B5EF4-FFF2-40B4-BE49-F238E27FC236}">
                <a16:creationId xmlns:a16="http://schemas.microsoft.com/office/drawing/2014/main" id="{5A699F92-4890-D1DA-2EE6-1094E83F4E70}"/>
              </a:ext>
            </a:extLst>
          </p:cNvPr>
          <p:cNvGrpSpPr/>
          <p:nvPr/>
        </p:nvGrpSpPr>
        <p:grpSpPr>
          <a:xfrm>
            <a:off x="1630774" y="1433436"/>
            <a:ext cx="9242463" cy="3909525"/>
            <a:chOff x="-98438" y="878725"/>
            <a:chExt cx="9242463" cy="3909525"/>
          </a:xfrm>
        </p:grpSpPr>
        <p:cxnSp>
          <p:nvCxnSpPr>
            <p:cNvPr id="5" name="Google Shape;1293;p146">
              <a:extLst>
                <a:ext uri="{FF2B5EF4-FFF2-40B4-BE49-F238E27FC236}">
                  <a16:creationId xmlns:a16="http://schemas.microsoft.com/office/drawing/2014/main" id="{FF93748F-345C-4AEF-2BEA-18CA8FAF8CFE}"/>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6" name="Google Shape;1294;p146">
              <a:extLst>
                <a:ext uri="{FF2B5EF4-FFF2-40B4-BE49-F238E27FC236}">
                  <a16:creationId xmlns:a16="http://schemas.microsoft.com/office/drawing/2014/main" id="{B3433045-4E84-F24C-1254-404FCC3925E0}"/>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295;p146">
              <a:extLst>
                <a:ext uri="{FF2B5EF4-FFF2-40B4-BE49-F238E27FC236}">
                  <a16:creationId xmlns:a16="http://schemas.microsoft.com/office/drawing/2014/main" id="{D3A08C19-4FC9-57C4-D47E-74A704FA9C04}"/>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96;p146">
              <a:extLst>
                <a:ext uri="{FF2B5EF4-FFF2-40B4-BE49-F238E27FC236}">
                  <a16:creationId xmlns:a16="http://schemas.microsoft.com/office/drawing/2014/main" id="{245F8E7C-8E6C-131E-7555-9F0470B9FE6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297;p146">
              <a:extLst>
                <a:ext uri="{FF2B5EF4-FFF2-40B4-BE49-F238E27FC236}">
                  <a16:creationId xmlns:a16="http://schemas.microsoft.com/office/drawing/2014/main" id="{A92C6E6A-BA73-5C94-15F6-0679A1CB517B}"/>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298;p146">
              <a:extLst>
                <a:ext uri="{FF2B5EF4-FFF2-40B4-BE49-F238E27FC236}">
                  <a16:creationId xmlns:a16="http://schemas.microsoft.com/office/drawing/2014/main" id="{062BFC4F-61FA-1256-5921-5BAE42F3F7EC}"/>
                </a:ext>
              </a:extLst>
            </p:cNvPr>
            <p:cNvGrpSpPr/>
            <p:nvPr/>
          </p:nvGrpSpPr>
          <p:grpSpPr>
            <a:xfrm>
              <a:off x="231438" y="2033199"/>
              <a:ext cx="8445649" cy="19500"/>
              <a:chOff x="231425" y="3897549"/>
              <a:chExt cx="8445649" cy="19500"/>
            </a:xfrm>
          </p:grpSpPr>
          <p:sp>
            <p:nvSpPr>
              <p:cNvPr id="47" name="Google Shape;1299;p146">
                <a:extLst>
                  <a:ext uri="{FF2B5EF4-FFF2-40B4-BE49-F238E27FC236}">
                    <a16:creationId xmlns:a16="http://schemas.microsoft.com/office/drawing/2014/main" id="{08F622FA-D601-48E3-85C1-B7AD5830FE3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00;p146">
                <a:extLst>
                  <a:ext uri="{FF2B5EF4-FFF2-40B4-BE49-F238E27FC236}">
                    <a16:creationId xmlns:a16="http://schemas.microsoft.com/office/drawing/2014/main" id="{A5501129-4BB1-78C5-BD27-74A7585ADD0C}"/>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01;p146">
                <a:extLst>
                  <a:ext uri="{FF2B5EF4-FFF2-40B4-BE49-F238E27FC236}">
                    <a16:creationId xmlns:a16="http://schemas.microsoft.com/office/drawing/2014/main" id="{A367619E-5DCC-972F-90DC-72A2F9DFD64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02;p146">
                <a:extLst>
                  <a:ext uri="{FF2B5EF4-FFF2-40B4-BE49-F238E27FC236}">
                    <a16:creationId xmlns:a16="http://schemas.microsoft.com/office/drawing/2014/main" id="{DF2636EC-CAEB-9178-9604-673004E3148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303;p146">
              <a:extLst>
                <a:ext uri="{FF2B5EF4-FFF2-40B4-BE49-F238E27FC236}">
                  <a16:creationId xmlns:a16="http://schemas.microsoft.com/office/drawing/2014/main" id="{6ABB1D8B-3788-72DA-3F39-1747B46569A8}"/>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2" name="Google Shape;1304;p146">
              <a:extLst>
                <a:ext uri="{FF2B5EF4-FFF2-40B4-BE49-F238E27FC236}">
                  <a16:creationId xmlns:a16="http://schemas.microsoft.com/office/drawing/2014/main" id="{A402DF06-12CB-DFFC-CEBD-EBD6403B6E5F}"/>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05;p146">
              <a:extLst>
                <a:ext uri="{FF2B5EF4-FFF2-40B4-BE49-F238E27FC236}">
                  <a16:creationId xmlns:a16="http://schemas.microsoft.com/office/drawing/2014/main" id="{7016DCB4-8F2A-0377-017C-2F6FEF89FDDF}"/>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6;p146">
              <a:extLst>
                <a:ext uri="{FF2B5EF4-FFF2-40B4-BE49-F238E27FC236}">
                  <a16:creationId xmlns:a16="http://schemas.microsoft.com/office/drawing/2014/main" id="{0098CD92-9206-79A1-AC17-908DBC693FBD}"/>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7;p146">
              <a:extLst>
                <a:ext uri="{FF2B5EF4-FFF2-40B4-BE49-F238E27FC236}">
                  <a16:creationId xmlns:a16="http://schemas.microsoft.com/office/drawing/2014/main" id="{89F0CA30-57CD-AB7A-6598-B4C86DE02C94}"/>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8;p146">
              <a:extLst>
                <a:ext uri="{FF2B5EF4-FFF2-40B4-BE49-F238E27FC236}">
                  <a16:creationId xmlns:a16="http://schemas.microsoft.com/office/drawing/2014/main" id="{14AF7305-04A3-FEFA-CA92-1D2C4048DA1C}"/>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9;p146">
              <a:extLst>
                <a:ext uri="{FF2B5EF4-FFF2-40B4-BE49-F238E27FC236}">
                  <a16:creationId xmlns:a16="http://schemas.microsoft.com/office/drawing/2014/main" id="{8C5AC7EB-F187-9215-ACB6-08A6E00348E3}"/>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10;p146">
              <a:extLst>
                <a:ext uri="{FF2B5EF4-FFF2-40B4-BE49-F238E27FC236}">
                  <a16:creationId xmlns:a16="http://schemas.microsoft.com/office/drawing/2014/main" id="{E6BF2F22-E52A-C782-51D5-E1A16BD7FD71}"/>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19" name="Google Shape;1311;p146">
              <a:extLst>
                <a:ext uri="{FF2B5EF4-FFF2-40B4-BE49-F238E27FC236}">
                  <a16:creationId xmlns:a16="http://schemas.microsoft.com/office/drawing/2014/main" id="{160FD843-95FC-EC1D-89B2-8A2398697B10}"/>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2;p146">
              <a:extLst>
                <a:ext uri="{FF2B5EF4-FFF2-40B4-BE49-F238E27FC236}">
                  <a16:creationId xmlns:a16="http://schemas.microsoft.com/office/drawing/2014/main" id="{606C1E74-A710-5355-8FE6-2F1840CD0E75}"/>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1" name="Google Shape;1313;p146">
              <a:extLst>
                <a:ext uri="{FF2B5EF4-FFF2-40B4-BE49-F238E27FC236}">
                  <a16:creationId xmlns:a16="http://schemas.microsoft.com/office/drawing/2014/main" id="{249186B0-3528-DAF8-2DCF-63620211B110}"/>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314;p146">
              <a:extLst>
                <a:ext uri="{FF2B5EF4-FFF2-40B4-BE49-F238E27FC236}">
                  <a16:creationId xmlns:a16="http://schemas.microsoft.com/office/drawing/2014/main" id="{95D3FBBE-43A2-9607-402D-A037B2D27472}"/>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5;p146">
              <a:extLst>
                <a:ext uri="{FF2B5EF4-FFF2-40B4-BE49-F238E27FC236}">
                  <a16:creationId xmlns:a16="http://schemas.microsoft.com/office/drawing/2014/main" id="{4C6A49FC-2CDA-A330-02CE-FBAD511239CA}"/>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4" name="Google Shape;1316;p146">
              <a:extLst>
                <a:ext uri="{FF2B5EF4-FFF2-40B4-BE49-F238E27FC236}">
                  <a16:creationId xmlns:a16="http://schemas.microsoft.com/office/drawing/2014/main" id="{4EB4FF30-ABD4-358F-9948-A5C534B1E5D6}"/>
                </a:ext>
              </a:extLst>
            </p:cNvPr>
            <p:cNvGrpSpPr/>
            <p:nvPr/>
          </p:nvGrpSpPr>
          <p:grpSpPr>
            <a:xfrm>
              <a:off x="231438" y="3633399"/>
              <a:ext cx="8445649" cy="19500"/>
              <a:chOff x="231425" y="3897549"/>
              <a:chExt cx="8445649" cy="19500"/>
            </a:xfrm>
          </p:grpSpPr>
          <p:sp>
            <p:nvSpPr>
              <p:cNvPr id="43" name="Google Shape;1317;p146">
                <a:extLst>
                  <a:ext uri="{FF2B5EF4-FFF2-40B4-BE49-F238E27FC236}">
                    <a16:creationId xmlns:a16="http://schemas.microsoft.com/office/drawing/2014/main" id="{C83F6902-205E-F941-684D-F55EF313AF68}"/>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8;p146">
                <a:extLst>
                  <a:ext uri="{FF2B5EF4-FFF2-40B4-BE49-F238E27FC236}">
                    <a16:creationId xmlns:a16="http://schemas.microsoft.com/office/drawing/2014/main" id="{4BBB121E-4329-AFC7-585F-5B1DF25D8E96}"/>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19;p146">
                <a:extLst>
                  <a:ext uri="{FF2B5EF4-FFF2-40B4-BE49-F238E27FC236}">
                    <a16:creationId xmlns:a16="http://schemas.microsoft.com/office/drawing/2014/main" id="{4B80FA1A-316D-B7FE-9CD6-81D8337EA085}"/>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0;p146">
                <a:extLst>
                  <a:ext uri="{FF2B5EF4-FFF2-40B4-BE49-F238E27FC236}">
                    <a16:creationId xmlns:a16="http://schemas.microsoft.com/office/drawing/2014/main" id="{DAD866D7-8B4C-F3FF-C927-42E902BE9330}"/>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21;p146">
              <a:extLst>
                <a:ext uri="{FF2B5EF4-FFF2-40B4-BE49-F238E27FC236}">
                  <a16:creationId xmlns:a16="http://schemas.microsoft.com/office/drawing/2014/main" id="{30789560-0A72-BF77-4264-8D3F3B4CF886}"/>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6" name="Google Shape;1322;p146">
              <a:extLst>
                <a:ext uri="{FF2B5EF4-FFF2-40B4-BE49-F238E27FC236}">
                  <a16:creationId xmlns:a16="http://schemas.microsoft.com/office/drawing/2014/main" id="{0DF1A215-90F9-48E2-F5C6-B18C741934A8}"/>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323;p146">
              <a:extLst>
                <a:ext uri="{FF2B5EF4-FFF2-40B4-BE49-F238E27FC236}">
                  <a16:creationId xmlns:a16="http://schemas.microsoft.com/office/drawing/2014/main" id="{6067F1D6-3604-2E99-3C43-6523DAF26108}"/>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324;p146">
              <a:extLst>
                <a:ext uri="{FF2B5EF4-FFF2-40B4-BE49-F238E27FC236}">
                  <a16:creationId xmlns:a16="http://schemas.microsoft.com/office/drawing/2014/main" id="{CE9381AB-2F41-A61C-B05E-2E159E0EBF2D}"/>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25;p146">
              <a:extLst>
                <a:ext uri="{FF2B5EF4-FFF2-40B4-BE49-F238E27FC236}">
                  <a16:creationId xmlns:a16="http://schemas.microsoft.com/office/drawing/2014/main" id="{6EDFB5C0-7103-E7FE-0460-248C803AAABC}"/>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26;p146">
              <a:extLst>
                <a:ext uri="{FF2B5EF4-FFF2-40B4-BE49-F238E27FC236}">
                  <a16:creationId xmlns:a16="http://schemas.microsoft.com/office/drawing/2014/main" id="{3B85F5AD-4FD6-EEAB-648C-CA4B9C46263C}"/>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27;p146">
              <a:extLst>
                <a:ext uri="{FF2B5EF4-FFF2-40B4-BE49-F238E27FC236}">
                  <a16:creationId xmlns:a16="http://schemas.microsoft.com/office/drawing/2014/main" id="{D9178746-43F1-30FE-A0B5-D71062B8A47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8;p146">
              <a:extLst>
                <a:ext uri="{FF2B5EF4-FFF2-40B4-BE49-F238E27FC236}">
                  <a16:creationId xmlns:a16="http://schemas.microsoft.com/office/drawing/2014/main" id="{3473FB60-6407-0B33-0265-FF5C8873A570}"/>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3" name="Google Shape;1330;p146">
              <a:extLst>
                <a:ext uri="{FF2B5EF4-FFF2-40B4-BE49-F238E27FC236}">
                  <a16:creationId xmlns:a16="http://schemas.microsoft.com/office/drawing/2014/main" id="{C9650CCA-36E4-4267-F6F8-E6F967E5B7F7}"/>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4" name="Google Shape;1331;p146">
              <a:extLst>
                <a:ext uri="{FF2B5EF4-FFF2-40B4-BE49-F238E27FC236}">
                  <a16:creationId xmlns:a16="http://schemas.microsoft.com/office/drawing/2014/main" id="{502F5003-36D8-86E3-8527-C6CA3B211353}"/>
                </a:ext>
              </a:extLst>
            </p:cNvPr>
            <p:cNvPicPr preferRelativeResize="0"/>
            <p:nvPr/>
          </p:nvPicPr>
          <p:blipFill>
            <a:blip r:embed="rId2">
              <a:alphaModFix/>
            </a:blip>
            <a:stretch>
              <a:fillRect/>
            </a:stretch>
          </p:blipFill>
          <p:spPr>
            <a:xfrm>
              <a:off x="767751" y="2176225"/>
              <a:ext cx="220309" cy="252000"/>
            </a:xfrm>
            <a:prstGeom prst="rect">
              <a:avLst/>
            </a:prstGeom>
            <a:noFill/>
            <a:ln>
              <a:noFill/>
            </a:ln>
          </p:spPr>
        </p:pic>
        <p:pic>
          <p:nvPicPr>
            <p:cNvPr id="35" name="Google Shape;1332;p146">
              <a:extLst>
                <a:ext uri="{FF2B5EF4-FFF2-40B4-BE49-F238E27FC236}">
                  <a16:creationId xmlns:a16="http://schemas.microsoft.com/office/drawing/2014/main" id="{4288816E-83B2-64FD-A700-828FC04C82F3}"/>
                </a:ext>
              </a:extLst>
            </p:cNvPr>
            <p:cNvPicPr preferRelativeResize="0"/>
            <p:nvPr/>
          </p:nvPicPr>
          <p:blipFill>
            <a:blip r:embed="rId2">
              <a:alphaModFix/>
            </a:blip>
            <a:stretch>
              <a:fillRect/>
            </a:stretch>
          </p:blipFill>
          <p:spPr>
            <a:xfrm>
              <a:off x="1295076" y="2176225"/>
              <a:ext cx="220309" cy="252000"/>
            </a:xfrm>
            <a:prstGeom prst="rect">
              <a:avLst/>
            </a:prstGeom>
            <a:noFill/>
            <a:ln>
              <a:noFill/>
            </a:ln>
          </p:spPr>
        </p:pic>
        <p:pic>
          <p:nvPicPr>
            <p:cNvPr id="36" name="Google Shape;1333;p146">
              <a:extLst>
                <a:ext uri="{FF2B5EF4-FFF2-40B4-BE49-F238E27FC236}">
                  <a16:creationId xmlns:a16="http://schemas.microsoft.com/office/drawing/2014/main" id="{B630CCF4-AD80-153D-1A29-88F866B155F3}"/>
                </a:ext>
              </a:extLst>
            </p:cNvPr>
            <p:cNvPicPr preferRelativeResize="0"/>
            <p:nvPr/>
          </p:nvPicPr>
          <p:blipFill>
            <a:blip r:embed="rId2">
              <a:alphaModFix/>
            </a:blip>
            <a:stretch>
              <a:fillRect/>
            </a:stretch>
          </p:blipFill>
          <p:spPr>
            <a:xfrm>
              <a:off x="2152326" y="2176225"/>
              <a:ext cx="220309" cy="252000"/>
            </a:xfrm>
            <a:prstGeom prst="rect">
              <a:avLst/>
            </a:prstGeom>
            <a:noFill/>
            <a:ln>
              <a:noFill/>
            </a:ln>
          </p:spPr>
        </p:pic>
        <p:pic>
          <p:nvPicPr>
            <p:cNvPr id="37" name="Google Shape;1334;p146">
              <a:extLst>
                <a:ext uri="{FF2B5EF4-FFF2-40B4-BE49-F238E27FC236}">
                  <a16:creationId xmlns:a16="http://schemas.microsoft.com/office/drawing/2014/main" id="{B2817230-2186-1F51-4BBE-E484122CA3A0}"/>
                </a:ext>
              </a:extLst>
            </p:cNvPr>
            <p:cNvPicPr preferRelativeResize="0"/>
            <p:nvPr/>
          </p:nvPicPr>
          <p:blipFill>
            <a:blip r:embed="rId2">
              <a:alphaModFix/>
            </a:blip>
            <a:stretch>
              <a:fillRect/>
            </a:stretch>
          </p:blipFill>
          <p:spPr>
            <a:xfrm>
              <a:off x="2580951" y="3747563"/>
              <a:ext cx="220309" cy="252000"/>
            </a:xfrm>
            <a:prstGeom prst="rect">
              <a:avLst/>
            </a:prstGeom>
            <a:noFill/>
            <a:ln>
              <a:noFill/>
            </a:ln>
          </p:spPr>
        </p:pic>
        <p:pic>
          <p:nvPicPr>
            <p:cNvPr id="38" name="Google Shape;1335;p146">
              <a:extLst>
                <a:ext uri="{FF2B5EF4-FFF2-40B4-BE49-F238E27FC236}">
                  <a16:creationId xmlns:a16="http://schemas.microsoft.com/office/drawing/2014/main" id="{980772D0-7D0D-0E45-0AB9-C6AE9C85127E}"/>
                </a:ext>
              </a:extLst>
            </p:cNvPr>
            <p:cNvPicPr preferRelativeResize="0"/>
            <p:nvPr/>
          </p:nvPicPr>
          <p:blipFill>
            <a:blip r:embed="rId2">
              <a:alphaModFix/>
            </a:blip>
            <a:stretch>
              <a:fillRect/>
            </a:stretch>
          </p:blipFill>
          <p:spPr>
            <a:xfrm>
              <a:off x="3009576" y="3747563"/>
              <a:ext cx="220309" cy="252000"/>
            </a:xfrm>
            <a:prstGeom prst="rect">
              <a:avLst/>
            </a:prstGeom>
            <a:noFill/>
            <a:ln>
              <a:noFill/>
            </a:ln>
          </p:spPr>
        </p:pic>
        <p:pic>
          <p:nvPicPr>
            <p:cNvPr id="39" name="Google Shape;1336;p146">
              <a:extLst>
                <a:ext uri="{FF2B5EF4-FFF2-40B4-BE49-F238E27FC236}">
                  <a16:creationId xmlns:a16="http://schemas.microsoft.com/office/drawing/2014/main" id="{5DBED16C-0A17-44E6-3A91-48FCD354E5E0}"/>
                </a:ext>
              </a:extLst>
            </p:cNvPr>
            <p:cNvPicPr preferRelativeResize="0"/>
            <p:nvPr/>
          </p:nvPicPr>
          <p:blipFill>
            <a:blip r:embed="rId2">
              <a:alphaModFix/>
            </a:blip>
            <a:stretch>
              <a:fillRect/>
            </a:stretch>
          </p:blipFill>
          <p:spPr>
            <a:xfrm>
              <a:off x="4257451" y="3747563"/>
              <a:ext cx="220309" cy="252000"/>
            </a:xfrm>
            <a:prstGeom prst="rect">
              <a:avLst/>
            </a:prstGeom>
            <a:noFill/>
            <a:ln>
              <a:noFill/>
            </a:ln>
          </p:spPr>
        </p:pic>
        <p:pic>
          <p:nvPicPr>
            <p:cNvPr id="40" name="Google Shape;1337;p146">
              <a:extLst>
                <a:ext uri="{FF2B5EF4-FFF2-40B4-BE49-F238E27FC236}">
                  <a16:creationId xmlns:a16="http://schemas.microsoft.com/office/drawing/2014/main" id="{1EBED230-4B03-D8E3-D5B0-E3E2CA0A32B3}"/>
                </a:ext>
              </a:extLst>
            </p:cNvPr>
            <p:cNvPicPr preferRelativeResize="0"/>
            <p:nvPr/>
          </p:nvPicPr>
          <p:blipFill>
            <a:blip r:embed="rId2">
              <a:alphaModFix/>
            </a:blip>
            <a:stretch>
              <a:fillRect/>
            </a:stretch>
          </p:blipFill>
          <p:spPr>
            <a:xfrm>
              <a:off x="4487251" y="1689400"/>
              <a:ext cx="220309" cy="252000"/>
            </a:xfrm>
            <a:prstGeom prst="rect">
              <a:avLst/>
            </a:prstGeom>
            <a:noFill/>
            <a:ln>
              <a:noFill/>
            </a:ln>
          </p:spPr>
        </p:pic>
        <p:pic>
          <p:nvPicPr>
            <p:cNvPr id="41" name="Google Shape;1338;p146">
              <a:extLst>
                <a:ext uri="{FF2B5EF4-FFF2-40B4-BE49-F238E27FC236}">
                  <a16:creationId xmlns:a16="http://schemas.microsoft.com/office/drawing/2014/main" id="{2A664863-5F55-B83A-7040-050B0286A281}"/>
                </a:ext>
              </a:extLst>
            </p:cNvPr>
            <p:cNvPicPr preferRelativeResize="0"/>
            <p:nvPr/>
          </p:nvPicPr>
          <p:blipFill>
            <a:blip r:embed="rId2">
              <a:alphaModFix/>
            </a:blip>
            <a:stretch>
              <a:fillRect/>
            </a:stretch>
          </p:blipFill>
          <p:spPr>
            <a:xfrm>
              <a:off x="6393551" y="3243400"/>
              <a:ext cx="220309" cy="252000"/>
            </a:xfrm>
            <a:prstGeom prst="rect">
              <a:avLst/>
            </a:prstGeom>
            <a:noFill/>
            <a:ln>
              <a:noFill/>
            </a:ln>
          </p:spPr>
        </p:pic>
        <p:sp>
          <p:nvSpPr>
            <p:cNvPr id="42" name="Google Shape;1276;p145">
              <a:extLst>
                <a:ext uri="{FF2B5EF4-FFF2-40B4-BE49-F238E27FC236}">
                  <a16:creationId xmlns:a16="http://schemas.microsoft.com/office/drawing/2014/main" id="{2564F84B-86F3-BFDC-329B-A6D67021AA4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grpSp>
      <p:sp>
        <p:nvSpPr>
          <p:cNvPr id="51" name="Footer Placeholder 4">
            <a:extLst>
              <a:ext uri="{FF2B5EF4-FFF2-40B4-BE49-F238E27FC236}">
                <a16:creationId xmlns:a16="http://schemas.microsoft.com/office/drawing/2014/main" id="{B976D892-07B3-4CC1-B1CF-FF14527668F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22921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C09C9-1A48-DE37-729C-08FBCEF8AD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1C853EF-2846-BA60-C7AD-C3643363A5C7}"/>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6CE31-1D5B-4944-C129-E0A92F490C22}"/>
              </a:ext>
            </a:extLst>
          </p:cNvPr>
          <p:cNvSpPr>
            <a:spLocks noGrp="1"/>
          </p:cNvSpPr>
          <p:nvPr>
            <p:ph type="title"/>
          </p:nvPr>
        </p:nvSpPr>
        <p:spPr/>
        <p:txBody>
          <a:bodyPr/>
          <a:lstStyle/>
          <a:p>
            <a:r>
              <a:rPr lang="en" sz="3200" dirty="0">
                <a:solidFill>
                  <a:schemeClr val="accent1"/>
                </a:solidFill>
              </a:rPr>
              <a:t>Sometimes success is more important.</a:t>
            </a:r>
            <a:endParaRPr lang="en-US" dirty="0">
              <a:solidFill>
                <a:schemeClr val="accent1"/>
              </a:solidFill>
            </a:endParaRPr>
          </a:p>
        </p:txBody>
      </p:sp>
      <p:grpSp>
        <p:nvGrpSpPr>
          <p:cNvPr id="4" name="Group 3">
            <a:extLst>
              <a:ext uri="{FF2B5EF4-FFF2-40B4-BE49-F238E27FC236}">
                <a16:creationId xmlns:a16="http://schemas.microsoft.com/office/drawing/2014/main" id="{CF04E499-7F4A-A11F-4A1B-33A98511C81A}"/>
              </a:ext>
            </a:extLst>
          </p:cNvPr>
          <p:cNvGrpSpPr/>
          <p:nvPr/>
        </p:nvGrpSpPr>
        <p:grpSpPr>
          <a:xfrm>
            <a:off x="1523962" y="1268024"/>
            <a:ext cx="9144075" cy="3833325"/>
            <a:chOff x="-50" y="878725"/>
            <a:chExt cx="9144075" cy="3833325"/>
          </a:xfrm>
        </p:grpSpPr>
        <p:cxnSp>
          <p:nvCxnSpPr>
            <p:cNvPr id="5" name="Google Shape;1344;p147">
              <a:extLst>
                <a:ext uri="{FF2B5EF4-FFF2-40B4-BE49-F238E27FC236}">
                  <a16:creationId xmlns:a16="http://schemas.microsoft.com/office/drawing/2014/main" id="{1F7F17B9-9D8D-4F0C-CDED-123981FF5243}"/>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6" name="Google Shape;1345;p147">
              <a:extLst>
                <a:ext uri="{FF2B5EF4-FFF2-40B4-BE49-F238E27FC236}">
                  <a16:creationId xmlns:a16="http://schemas.microsoft.com/office/drawing/2014/main" id="{9CC3682A-24CA-7B76-A0EE-C9E523F4C261}"/>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346;p147">
              <a:extLst>
                <a:ext uri="{FF2B5EF4-FFF2-40B4-BE49-F238E27FC236}">
                  <a16:creationId xmlns:a16="http://schemas.microsoft.com/office/drawing/2014/main" id="{362C81BE-0752-065F-A17B-EBF6751C20C4}"/>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347;p147">
              <a:extLst>
                <a:ext uri="{FF2B5EF4-FFF2-40B4-BE49-F238E27FC236}">
                  <a16:creationId xmlns:a16="http://schemas.microsoft.com/office/drawing/2014/main" id="{4B591B87-BC71-2D44-9156-B2CF2F16ED55}"/>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 name="Google Shape;1349;p147">
              <a:extLst>
                <a:ext uri="{FF2B5EF4-FFF2-40B4-BE49-F238E27FC236}">
                  <a16:creationId xmlns:a16="http://schemas.microsoft.com/office/drawing/2014/main" id="{6AAF46B7-3F38-011C-3979-6221CFF605DB}"/>
                </a:ext>
              </a:extLst>
            </p:cNvPr>
            <p:cNvGrpSpPr/>
            <p:nvPr/>
          </p:nvGrpSpPr>
          <p:grpSpPr>
            <a:xfrm>
              <a:off x="231438" y="2033199"/>
              <a:ext cx="8445649" cy="19500"/>
              <a:chOff x="231425" y="3897549"/>
              <a:chExt cx="8445649" cy="19500"/>
            </a:xfrm>
          </p:grpSpPr>
          <p:sp>
            <p:nvSpPr>
              <p:cNvPr id="39" name="Google Shape;1350;p147">
                <a:extLst>
                  <a:ext uri="{FF2B5EF4-FFF2-40B4-BE49-F238E27FC236}">
                    <a16:creationId xmlns:a16="http://schemas.microsoft.com/office/drawing/2014/main" id="{D579ACA7-86D4-2D2B-7BF4-5FDBA325376F}"/>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1;p147">
                <a:extLst>
                  <a:ext uri="{FF2B5EF4-FFF2-40B4-BE49-F238E27FC236}">
                    <a16:creationId xmlns:a16="http://schemas.microsoft.com/office/drawing/2014/main" id="{5C7114FB-A488-9C2C-218C-F64C3202544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2;p147">
                <a:extLst>
                  <a:ext uri="{FF2B5EF4-FFF2-40B4-BE49-F238E27FC236}">
                    <a16:creationId xmlns:a16="http://schemas.microsoft.com/office/drawing/2014/main" id="{6C2952C4-E951-569A-4027-BD77F0449BAD}"/>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3;p147">
                <a:extLst>
                  <a:ext uri="{FF2B5EF4-FFF2-40B4-BE49-F238E27FC236}">
                    <a16:creationId xmlns:a16="http://schemas.microsoft.com/office/drawing/2014/main" id="{1448E3AC-DB25-2E6F-3239-467BE26D87B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354;p147">
              <a:extLst>
                <a:ext uri="{FF2B5EF4-FFF2-40B4-BE49-F238E27FC236}">
                  <a16:creationId xmlns:a16="http://schemas.microsoft.com/office/drawing/2014/main" id="{2C43B90B-3CA7-DE04-953C-9952254310FF}"/>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1" name="Google Shape;1355;p147">
              <a:extLst>
                <a:ext uri="{FF2B5EF4-FFF2-40B4-BE49-F238E27FC236}">
                  <a16:creationId xmlns:a16="http://schemas.microsoft.com/office/drawing/2014/main" id="{70E45BA7-7DE4-1308-40A9-A311EFB9A918}"/>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356;p147">
              <a:extLst>
                <a:ext uri="{FF2B5EF4-FFF2-40B4-BE49-F238E27FC236}">
                  <a16:creationId xmlns:a16="http://schemas.microsoft.com/office/drawing/2014/main" id="{3C391A35-9BD8-9AA9-E97E-91AF4022F74D}"/>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57;p147">
              <a:extLst>
                <a:ext uri="{FF2B5EF4-FFF2-40B4-BE49-F238E27FC236}">
                  <a16:creationId xmlns:a16="http://schemas.microsoft.com/office/drawing/2014/main" id="{F8CDF4AB-8774-5E84-3FE8-4340D9D76219}"/>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8;p147">
              <a:extLst>
                <a:ext uri="{FF2B5EF4-FFF2-40B4-BE49-F238E27FC236}">
                  <a16:creationId xmlns:a16="http://schemas.microsoft.com/office/drawing/2014/main" id="{1DE859AD-AA42-08D0-81FC-0D343A0C5B07}"/>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9;p147">
              <a:extLst>
                <a:ext uri="{FF2B5EF4-FFF2-40B4-BE49-F238E27FC236}">
                  <a16:creationId xmlns:a16="http://schemas.microsoft.com/office/drawing/2014/main" id="{4C7D8E89-F0CF-8E53-F5CD-80C7A27E6AEF}"/>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60;p147">
              <a:extLst>
                <a:ext uri="{FF2B5EF4-FFF2-40B4-BE49-F238E27FC236}">
                  <a16:creationId xmlns:a16="http://schemas.microsoft.com/office/drawing/2014/main" id="{DBB8CC55-E8D9-3759-5EC2-7F649382309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61;p147">
              <a:extLst>
                <a:ext uri="{FF2B5EF4-FFF2-40B4-BE49-F238E27FC236}">
                  <a16:creationId xmlns:a16="http://schemas.microsoft.com/office/drawing/2014/main" id="{E5EAE57B-6A38-DE79-1124-0D4E9E53AADD}"/>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18" name="Google Shape;1362;p147">
              <a:extLst>
                <a:ext uri="{FF2B5EF4-FFF2-40B4-BE49-F238E27FC236}">
                  <a16:creationId xmlns:a16="http://schemas.microsoft.com/office/drawing/2014/main" id="{DFE3AE2D-6E4C-2DB7-CC02-0B37AC4B4732}"/>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3;p147">
              <a:extLst>
                <a:ext uri="{FF2B5EF4-FFF2-40B4-BE49-F238E27FC236}">
                  <a16:creationId xmlns:a16="http://schemas.microsoft.com/office/drawing/2014/main" id="{14F3B93C-2FC1-A7C7-6523-888FE67EB2E9}"/>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1365;p147">
              <a:extLst>
                <a:ext uri="{FF2B5EF4-FFF2-40B4-BE49-F238E27FC236}">
                  <a16:creationId xmlns:a16="http://schemas.microsoft.com/office/drawing/2014/main" id="{84D08ED2-955A-98FC-F6AF-0DC583F70BB7}"/>
                </a:ext>
              </a:extLst>
            </p:cNvPr>
            <p:cNvGrpSpPr/>
            <p:nvPr/>
          </p:nvGrpSpPr>
          <p:grpSpPr>
            <a:xfrm>
              <a:off x="231438" y="3633399"/>
              <a:ext cx="8445649" cy="19500"/>
              <a:chOff x="231425" y="3897549"/>
              <a:chExt cx="8445649" cy="19500"/>
            </a:xfrm>
          </p:grpSpPr>
          <p:sp>
            <p:nvSpPr>
              <p:cNvPr id="35" name="Google Shape;1366;p147">
                <a:extLst>
                  <a:ext uri="{FF2B5EF4-FFF2-40B4-BE49-F238E27FC236}">
                    <a16:creationId xmlns:a16="http://schemas.microsoft.com/office/drawing/2014/main" id="{B67BEFA6-AC10-C938-3459-5E88D5D40A8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7;p147">
                <a:extLst>
                  <a:ext uri="{FF2B5EF4-FFF2-40B4-BE49-F238E27FC236}">
                    <a16:creationId xmlns:a16="http://schemas.microsoft.com/office/drawing/2014/main" id="{E20A4C95-C9C6-4AB3-AD12-B896A28EAF1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8;p147">
                <a:extLst>
                  <a:ext uri="{FF2B5EF4-FFF2-40B4-BE49-F238E27FC236}">
                    <a16:creationId xmlns:a16="http://schemas.microsoft.com/office/drawing/2014/main" id="{1E593DE3-DBEC-8FD5-A174-6934F644E2A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9;p147">
                <a:extLst>
                  <a:ext uri="{FF2B5EF4-FFF2-40B4-BE49-F238E27FC236}">
                    <a16:creationId xmlns:a16="http://schemas.microsoft.com/office/drawing/2014/main" id="{DB2EAC78-1653-6860-8AE1-90402D09B4F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370;p147">
              <a:extLst>
                <a:ext uri="{FF2B5EF4-FFF2-40B4-BE49-F238E27FC236}">
                  <a16:creationId xmlns:a16="http://schemas.microsoft.com/office/drawing/2014/main" id="{5C5D975B-D8EF-74A6-CEC6-A63EE68D882C}"/>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2" name="Google Shape;1371;p147">
              <a:extLst>
                <a:ext uri="{FF2B5EF4-FFF2-40B4-BE49-F238E27FC236}">
                  <a16:creationId xmlns:a16="http://schemas.microsoft.com/office/drawing/2014/main" id="{23021F32-9F25-DE0A-707E-A617633F2418}"/>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72;p147">
              <a:extLst>
                <a:ext uri="{FF2B5EF4-FFF2-40B4-BE49-F238E27FC236}">
                  <a16:creationId xmlns:a16="http://schemas.microsoft.com/office/drawing/2014/main" id="{F7FA0A89-701B-D813-FE14-0EED102E63FC}"/>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73;p147">
              <a:extLst>
                <a:ext uri="{FF2B5EF4-FFF2-40B4-BE49-F238E27FC236}">
                  <a16:creationId xmlns:a16="http://schemas.microsoft.com/office/drawing/2014/main" id="{156E62AD-14C8-A310-5A9A-630B29E14960}"/>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374;p147">
              <a:extLst>
                <a:ext uri="{FF2B5EF4-FFF2-40B4-BE49-F238E27FC236}">
                  <a16:creationId xmlns:a16="http://schemas.microsoft.com/office/drawing/2014/main" id="{576EB59C-9954-B11B-D679-E858B58564F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375;p147">
              <a:extLst>
                <a:ext uri="{FF2B5EF4-FFF2-40B4-BE49-F238E27FC236}">
                  <a16:creationId xmlns:a16="http://schemas.microsoft.com/office/drawing/2014/main" id="{57276E35-79AF-C1B4-FAB4-9616139A184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376;p147">
              <a:extLst>
                <a:ext uri="{FF2B5EF4-FFF2-40B4-BE49-F238E27FC236}">
                  <a16:creationId xmlns:a16="http://schemas.microsoft.com/office/drawing/2014/main" id="{CD53489E-017D-F0AD-8AF7-228078289D6B}"/>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377;p147">
              <a:extLst>
                <a:ext uri="{FF2B5EF4-FFF2-40B4-BE49-F238E27FC236}">
                  <a16:creationId xmlns:a16="http://schemas.microsoft.com/office/drawing/2014/main" id="{A8F37D76-5AFB-67E0-47DA-96E8CAEAF51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29" name="Google Shape;1378;p147">
              <a:extLst>
                <a:ext uri="{FF2B5EF4-FFF2-40B4-BE49-F238E27FC236}">
                  <a16:creationId xmlns:a16="http://schemas.microsoft.com/office/drawing/2014/main" id="{0B152220-7D51-B391-89F4-E9AFC412AAAA}"/>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79;p147">
              <a:extLst>
                <a:ext uri="{FF2B5EF4-FFF2-40B4-BE49-F238E27FC236}">
                  <a16:creationId xmlns:a16="http://schemas.microsoft.com/office/drawing/2014/main" id="{5C554344-E185-C57D-463A-B50E4018FD69}"/>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0;p147">
              <a:extLst>
                <a:ext uri="{FF2B5EF4-FFF2-40B4-BE49-F238E27FC236}">
                  <a16:creationId xmlns:a16="http://schemas.microsoft.com/office/drawing/2014/main" id="{B7C720D8-2BC6-EF12-4AA8-55871DC66EE5}"/>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2" name="Google Shape;1381;p147">
              <a:extLst>
                <a:ext uri="{FF2B5EF4-FFF2-40B4-BE49-F238E27FC236}">
                  <a16:creationId xmlns:a16="http://schemas.microsoft.com/office/drawing/2014/main" id="{52EA1F41-3B66-EF1D-6F7E-F4FB31265F2D}"/>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3" name="Google Shape;1382;p147">
              <a:extLst>
                <a:ext uri="{FF2B5EF4-FFF2-40B4-BE49-F238E27FC236}">
                  <a16:creationId xmlns:a16="http://schemas.microsoft.com/office/drawing/2014/main" id="{791A6AFF-40DC-66C3-78A2-16A48C80B33C}"/>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4" name="Google Shape;1383;p147">
              <a:extLst>
                <a:ext uri="{FF2B5EF4-FFF2-40B4-BE49-F238E27FC236}">
                  <a16:creationId xmlns:a16="http://schemas.microsoft.com/office/drawing/2014/main" id="{77A03F71-8217-4108-9933-ED91A5130FAF}"/>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grpSp>
      <p:sp>
        <p:nvSpPr>
          <p:cNvPr id="43" name="Footer Placeholder 4">
            <a:extLst>
              <a:ext uri="{FF2B5EF4-FFF2-40B4-BE49-F238E27FC236}">
                <a16:creationId xmlns:a16="http://schemas.microsoft.com/office/drawing/2014/main" id="{1F286F6D-F8C7-09A6-12D2-B0821DCBAE1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357263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48338-3C98-4D1A-6050-ACEC7A2171E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CBEEA44-D887-6BC7-79E3-4818CAC0CB26}"/>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5B85D-C88F-F08A-D8BA-A529C11B8FA0}"/>
              </a:ext>
            </a:extLst>
          </p:cNvPr>
          <p:cNvSpPr>
            <a:spLocks noGrp="1"/>
          </p:cNvSpPr>
          <p:nvPr>
            <p:ph type="title"/>
          </p:nvPr>
        </p:nvSpPr>
        <p:spPr/>
        <p:txBody>
          <a:bodyPr/>
          <a:lstStyle/>
          <a:p>
            <a:endParaRPr lang="en-US" dirty="0">
              <a:solidFill>
                <a:schemeClr val="accent1"/>
              </a:solidFill>
            </a:endParaRPr>
          </a:p>
        </p:txBody>
      </p:sp>
      <p:grpSp>
        <p:nvGrpSpPr>
          <p:cNvPr id="6" name="Group 5">
            <a:extLst>
              <a:ext uri="{FF2B5EF4-FFF2-40B4-BE49-F238E27FC236}">
                <a16:creationId xmlns:a16="http://schemas.microsoft.com/office/drawing/2014/main" id="{8B37F632-08BE-B894-DC77-2052BA78F3E6}"/>
              </a:ext>
            </a:extLst>
          </p:cNvPr>
          <p:cNvGrpSpPr/>
          <p:nvPr/>
        </p:nvGrpSpPr>
        <p:grpSpPr>
          <a:xfrm>
            <a:off x="1523962" y="1193202"/>
            <a:ext cx="9144075" cy="3833325"/>
            <a:chOff x="-50" y="878725"/>
            <a:chExt cx="9144075" cy="3833325"/>
          </a:xfrm>
        </p:grpSpPr>
        <p:cxnSp>
          <p:nvCxnSpPr>
            <p:cNvPr id="7" name="Google Shape;1344;p147">
              <a:extLst>
                <a:ext uri="{FF2B5EF4-FFF2-40B4-BE49-F238E27FC236}">
                  <a16:creationId xmlns:a16="http://schemas.microsoft.com/office/drawing/2014/main" id="{F0B4896C-DB2F-90C8-E1E5-D0A4FD133C44}"/>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8" name="Google Shape;1345;p147">
              <a:extLst>
                <a:ext uri="{FF2B5EF4-FFF2-40B4-BE49-F238E27FC236}">
                  <a16:creationId xmlns:a16="http://schemas.microsoft.com/office/drawing/2014/main" id="{01D5B2C2-1732-D270-4BB9-48BCD847EF4F}"/>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9" name="Google Shape;1346;p147">
              <a:extLst>
                <a:ext uri="{FF2B5EF4-FFF2-40B4-BE49-F238E27FC236}">
                  <a16:creationId xmlns:a16="http://schemas.microsoft.com/office/drawing/2014/main" id="{AEA9E936-CD00-68B6-5FB1-21EAD3B1BB81}"/>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347;p147">
              <a:extLst>
                <a:ext uri="{FF2B5EF4-FFF2-40B4-BE49-F238E27FC236}">
                  <a16:creationId xmlns:a16="http://schemas.microsoft.com/office/drawing/2014/main" id="{5745ECED-FD52-A763-9DB7-D6E1399AF9FF}"/>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349;p147">
              <a:extLst>
                <a:ext uri="{FF2B5EF4-FFF2-40B4-BE49-F238E27FC236}">
                  <a16:creationId xmlns:a16="http://schemas.microsoft.com/office/drawing/2014/main" id="{C610DB60-3A89-86E9-D06C-D016F5004A61}"/>
                </a:ext>
              </a:extLst>
            </p:cNvPr>
            <p:cNvGrpSpPr/>
            <p:nvPr/>
          </p:nvGrpSpPr>
          <p:grpSpPr>
            <a:xfrm>
              <a:off x="231438" y="2033199"/>
              <a:ext cx="8445649" cy="19500"/>
              <a:chOff x="231425" y="3897549"/>
              <a:chExt cx="8445649" cy="19500"/>
            </a:xfrm>
          </p:grpSpPr>
          <p:sp>
            <p:nvSpPr>
              <p:cNvPr id="42" name="Google Shape;1350;p147">
                <a:extLst>
                  <a:ext uri="{FF2B5EF4-FFF2-40B4-BE49-F238E27FC236}">
                    <a16:creationId xmlns:a16="http://schemas.microsoft.com/office/drawing/2014/main" id="{5CBE7B95-5B8F-41D5-7CBB-B7441741F1B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1;p147">
                <a:extLst>
                  <a:ext uri="{FF2B5EF4-FFF2-40B4-BE49-F238E27FC236}">
                    <a16:creationId xmlns:a16="http://schemas.microsoft.com/office/drawing/2014/main" id="{831B8E60-5E40-8A4A-1C9F-10D5D493F777}"/>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2;p147">
                <a:extLst>
                  <a:ext uri="{FF2B5EF4-FFF2-40B4-BE49-F238E27FC236}">
                    <a16:creationId xmlns:a16="http://schemas.microsoft.com/office/drawing/2014/main" id="{687F195C-511B-32C8-9B89-CAC3D11D322C}"/>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3;p147">
                <a:extLst>
                  <a:ext uri="{FF2B5EF4-FFF2-40B4-BE49-F238E27FC236}">
                    <a16:creationId xmlns:a16="http://schemas.microsoft.com/office/drawing/2014/main" id="{0D7A8801-60FE-00F9-A5A2-B9DC294ADE8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07064B45-337C-9BDD-E6F5-5E1E4F243EC8}"/>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5E497E42-E734-FBB9-9FAA-ACB202ADE96B}"/>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47E68202-AF58-9ACF-1FF4-2AF5F0D8E512}"/>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EF9C1030-DF74-F3E1-70D4-298970D73691}"/>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EF498BAC-5163-FF9E-8542-869128766905}"/>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EB39DC4B-F6A5-7FE8-126F-E19207045913}"/>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F1EC9B4A-8258-8763-81F0-2863FCF4A58B}"/>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1F73B227-3255-8DF7-46B3-C310B9C8DC12}"/>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8DF15E9E-D259-BBED-BB72-DF6C89C7EC9E}"/>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F65235A3-3871-3A90-78A6-E09B3B1C821A}"/>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7E4760A3-0730-172F-AA93-EC22E142B80A}"/>
                </a:ext>
              </a:extLst>
            </p:cNvPr>
            <p:cNvGrpSpPr/>
            <p:nvPr/>
          </p:nvGrpSpPr>
          <p:grpSpPr>
            <a:xfrm>
              <a:off x="231438" y="3633399"/>
              <a:ext cx="8445649" cy="19500"/>
              <a:chOff x="231425" y="3897549"/>
              <a:chExt cx="8445649" cy="19500"/>
            </a:xfrm>
          </p:grpSpPr>
          <p:sp>
            <p:nvSpPr>
              <p:cNvPr id="38" name="Google Shape;1366;p147">
                <a:extLst>
                  <a:ext uri="{FF2B5EF4-FFF2-40B4-BE49-F238E27FC236}">
                    <a16:creationId xmlns:a16="http://schemas.microsoft.com/office/drawing/2014/main" id="{DFF7613A-9346-1EF9-60A1-0634D56DCF50}"/>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7;p147">
                <a:extLst>
                  <a:ext uri="{FF2B5EF4-FFF2-40B4-BE49-F238E27FC236}">
                    <a16:creationId xmlns:a16="http://schemas.microsoft.com/office/drawing/2014/main" id="{83B541DB-1BE7-E861-7AAE-752480A302D5}"/>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8;p147">
                <a:extLst>
                  <a:ext uri="{FF2B5EF4-FFF2-40B4-BE49-F238E27FC236}">
                    <a16:creationId xmlns:a16="http://schemas.microsoft.com/office/drawing/2014/main" id="{42B220A4-36A8-E437-6CCE-63B8BA550A9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9;p147">
                <a:extLst>
                  <a:ext uri="{FF2B5EF4-FFF2-40B4-BE49-F238E27FC236}">
                    <a16:creationId xmlns:a16="http://schemas.microsoft.com/office/drawing/2014/main" id="{50728B9D-57D5-CF91-8FAB-3E7E2263549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370;p147">
              <a:extLst>
                <a:ext uri="{FF2B5EF4-FFF2-40B4-BE49-F238E27FC236}">
                  <a16:creationId xmlns:a16="http://schemas.microsoft.com/office/drawing/2014/main" id="{0B4A4166-A6CB-B923-F131-0C4CEB1E3DC1}"/>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4" name="Google Shape;1371;p147">
              <a:extLst>
                <a:ext uri="{FF2B5EF4-FFF2-40B4-BE49-F238E27FC236}">
                  <a16:creationId xmlns:a16="http://schemas.microsoft.com/office/drawing/2014/main" id="{44C77FE6-F298-8AD2-61B6-BFBF938722AA}"/>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372;p147">
              <a:extLst>
                <a:ext uri="{FF2B5EF4-FFF2-40B4-BE49-F238E27FC236}">
                  <a16:creationId xmlns:a16="http://schemas.microsoft.com/office/drawing/2014/main" id="{05B49DE1-4975-979C-ED96-F0AB3C469683}"/>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373;p147">
              <a:extLst>
                <a:ext uri="{FF2B5EF4-FFF2-40B4-BE49-F238E27FC236}">
                  <a16:creationId xmlns:a16="http://schemas.microsoft.com/office/drawing/2014/main" id="{C590A5DB-9AC6-0E6A-6055-AB3391F7A670}"/>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374;p147">
              <a:extLst>
                <a:ext uri="{FF2B5EF4-FFF2-40B4-BE49-F238E27FC236}">
                  <a16:creationId xmlns:a16="http://schemas.microsoft.com/office/drawing/2014/main" id="{38D684A4-0177-1BAB-1F1E-04BAC93EA26E}"/>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375;p147">
              <a:extLst>
                <a:ext uri="{FF2B5EF4-FFF2-40B4-BE49-F238E27FC236}">
                  <a16:creationId xmlns:a16="http://schemas.microsoft.com/office/drawing/2014/main" id="{D27E4AD9-DD72-4F18-2F6D-2A3687C10431}"/>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6;p147">
              <a:extLst>
                <a:ext uri="{FF2B5EF4-FFF2-40B4-BE49-F238E27FC236}">
                  <a16:creationId xmlns:a16="http://schemas.microsoft.com/office/drawing/2014/main" id="{D15DCA97-BC6D-8D01-E198-2E3759D58A9D}"/>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7;p147">
              <a:extLst>
                <a:ext uri="{FF2B5EF4-FFF2-40B4-BE49-F238E27FC236}">
                  <a16:creationId xmlns:a16="http://schemas.microsoft.com/office/drawing/2014/main" id="{EF4BD960-82D2-DD74-7FA3-669DCDB5EC43}"/>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1" name="Google Shape;1378;p147">
              <a:extLst>
                <a:ext uri="{FF2B5EF4-FFF2-40B4-BE49-F238E27FC236}">
                  <a16:creationId xmlns:a16="http://schemas.microsoft.com/office/drawing/2014/main" id="{A590CE4C-E304-46EA-703F-98F0A43F5EFA}"/>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79;p147">
              <a:extLst>
                <a:ext uri="{FF2B5EF4-FFF2-40B4-BE49-F238E27FC236}">
                  <a16:creationId xmlns:a16="http://schemas.microsoft.com/office/drawing/2014/main" id="{11F5F4F4-21D8-87CD-D3CE-44E4F1AB6E09}"/>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0;p147">
              <a:extLst>
                <a:ext uri="{FF2B5EF4-FFF2-40B4-BE49-F238E27FC236}">
                  <a16:creationId xmlns:a16="http://schemas.microsoft.com/office/drawing/2014/main" id="{F02C60F7-9F84-2B8A-30F0-3CC279A6ABAD}"/>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4" name="Google Shape;1381;p147">
              <a:extLst>
                <a:ext uri="{FF2B5EF4-FFF2-40B4-BE49-F238E27FC236}">
                  <a16:creationId xmlns:a16="http://schemas.microsoft.com/office/drawing/2014/main" id="{390958B8-6DA6-D3F4-63B8-4F2AA94A8EF6}"/>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5" name="Google Shape;1382;p147">
              <a:extLst>
                <a:ext uri="{FF2B5EF4-FFF2-40B4-BE49-F238E27FC236}">
                  <a16:creationId xmlns:a16="http://schemas.microsoft.com/office/drawing/2014/main" id="{C631A03B-B1FD-197B-A369-9831CA374B50}"/>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6" name="Google Shape;1383;p147">
              <a:extLst>
                <a:ext uri="{FF2B5EF4-FFF2-40B4-BE49-F238E27FC236}">
                  <a16:creationId xmlns:a16="http://schemas.microsoft.com/office/drawing/2014/main" id="{DF13F328-C9EE-89BA-425F-5AE53FBACAF6}"/>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37" name="Google Shape;1344;p147">
              <a:extLst>
                <a:ext uri="{FF2B5EF4-FFF2-40B4-BE49-F238E27FC236}">
                  <a16:creationId xmlns:a16="http://schemas.microsoft.com/office/drawing/2014/main" id="{736C5F12-9BE0-FE5E-8A4F-CF67F19E0A3C}"/>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grpSp>
    </p:spTree>
    <p:extLst>
      <p:ext uri="{BB962C8B-B14F-4D97-AF65-F5344CB8AC3E}">
        <p14:creationId xmlns:p14="http://schemas.microsoft.com/office/powerpoint/2010/main" val="429112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0AB8-A8FA-9E25-CF71-CE76B712FC9D}"/>
              </a:ext>
            </a:extLst>
          </p:cNvPr>
          <p:cNvSpPr>
            <a:spLocks noGrp="1"/>
          </p:cNvSpPr>
          <p:nvPr>
            <p:ph type="title"/>
          </p:nvPr>
        </p:nvSpPr>
        <p:spPr>
          <a:xfrm>
            <a:off x="381000" y="136525"/>
            <a:ext cx="11430000" cy="800100"/>
          </a:xfrm>
        </p:spPr>
        <p:txBody>
          <a:bodyPr/>
          <a:lstStyle/>
          <a:p>
            <a:r>
              <a:rPr lang="en-US" dirty="0"/>
              <a:t>On the other hand…</a:t>
            </a:r>
          </a:p>
        </p:txBody>
      </p:sp>
      <p:sp>
        <p:nvSpPr>
          <p:cNvPr id="3" name="Text Placeholder 2">
            <a:extLst>
              <a:ext uri="{FF2B5EF4-FFF2-40B4-BE49-F238E27FC236}">
                <a16:creationId xmlns:a16="http://schemas.microsoft.com/office/drawing/2014/main" id="{774CEB56-F22E-44BD-4DB6-228100507D15}"/>
              </a:ext>
            </a:extLst>
          </p:cNvPr>
          <p:cNvSpPr>
            <a:spLocks noGrp="1"/>
          </p:cNvSpPr>
          <p:nvPr>
            <p:ph type="body" sz="quarter" idx="11"/>
          </p:nvPr>
        </p:nvSpPr>
        <p:spPr>
          <a:xfrm>
            <a:off x="381000" y="797052"/>
            <a:ext cx="11430000" cy="384048"/>
          </a:xfrm>
        </p:spPr>
        <p:txBody>
          <a:bodyPr>
            <a:normAutofit fontScale="85000" lnSpcReduction="20000"/>
          </a:bodyPr>
          <a:lstStyle/>
          <a:p>
            <a:r>
              <a:rPr lang="en-US" dirty="0"/>
              <a:t>Navigation tools make us dumber</a:t>
            </a:r>
          </a:p>
        </p:txBody>
      </p:sp>
      <p:sp>
        <p:nvSpPr>
          <p:cNvPr id="5" name="Slide Number Placeholder 4">
            <a:extLst>
              <a:ext uri="{FF2B5EF4-FFF2-40B4-BE49-F238E27FC236}">
                <a16:creationId xmlns:a16="http://schemas.microsoft.com/office/drawing/2014/main" id="{4F2C1BB1-8F97-4B58-FBA6-AE9618C5BA23}"/>
              </a:ext>
            </a:extLst>
          </p:cNvPr>
          <p:cNvSpPr>
            <a:spLocks noGrp="1"/>
          </p:cNvSpPr>
          <p:nvPr>
            <p:ph type="sldNum" sz="quarter" idx="4294967295"/>
          </p:nvPr>
        </p:nvSpPr>
        <p:spPr>
          <a:xfrm>
            <a:off x="8610600" y="6356350"/>
            <a:ext cx="2743200" cy="365125"/>
          </a:xfrm>
        </p:spPr>
        <p:txBody>
          <a:bodyPr/>
          <a:lstStyle/>
          <a:p>
            <a:fld id="{1F90F471-3972-4120-B8B3-0237DE626C35}" type="slidenum">
              <a:rPr lang="en-US" smtClean="0"/>
              <a:pPr/>
              <a:t>5</a:t>
            </a:fld>
            <a:endParaRPr lang="en-US" dirty="0"/>
          </a:p>
        </p:txBody>
      </p:sp>
      <p:pic>
        <p:nvPicPr>
          <p:cNvPr id="7" name="Picture 6">
            <a:extLst>
              <a:ext uri="{FF2B5EF4-FFF2-40B4-BE49-F238E27FC236}">
                <a16:creationId xmlns:a16="http://schemas.microsoft.com/office/drawing/2014/main" id="{6FDC6BEF-820B-9F30-404E-2995F76A68CD}"/>
              </a:ext>
            </a:extLst>
          </p:cNvPr>
          <p:cNvPicPr>
            <a:picLocks noChangeAspect="1"/>
          </p:cNvPicPr>
          <p:nvPr/>
        </p:nvPicPr>
        <p:blipFill>
          <a:blip r:embed="rId2"/>
          <a:stretch>
            <a:fillRect/>
          </a:stretch>
        </p:blipFill>
        <p:spPr>
          <a:xfrm>
            <a:off x="2273174" y="1388263"/>
            <a:ext cx="7772400" cy="1597068"/>
          </a:xfrm>
          <a:prstGeom prst="rect">
            <a:avLst/>
          </a:prstGeom>
        </p:spPr>
      </p:pic>
      <p:pic>
        <p:nvPicPr>
          <p:cNvPr id="8" name="Picture 7">
            <a:extLst>
              <a:ext uri="{FF2B5EF4-FFF2-40B4-BE49-F238E27FC236}">
                <a16:creationId xmlns:a16="http://schemas.microsoft.com/office/drawing/2014/main" id="{326A30BA-1D4A-A5C1-9DA3-61FFB4E7A176}"/>
              </a:ext>
            </a:extLst>
          </p:cNvPr>
          <p:cNvPicPr>
            <a:picLocks noChangeAspect="1"/>
          </p:cNvPicPr>
          <p:nvPr/>
        </p:nvPicPr>
        <p:blipFill>
          <a:blip r:embed="rId3"/>
          <a:stretch>
            <a:fillRect/>
          </a:stretch>
        </p:blipFill>
        <p:spPr>
          <a:xfrm>
            <a:off x="2273174" y="2985331"/>
            <a:ext cx="8890846" cy="1105348"/>
          </a:xfrm>
          <a:prstGeom prst="rect">
            <a:avLst/>
          </a:prstGeom>
        </p:spPr>
      </p:pic>
      <p:pic>
        <p:nvPicPr>
          <p:cNvPr id="11" name="Picture 10">
            <a:extLst>
              <a:ext uri="{FF2B5EF4-FFF2-40B4-BE49-F238E27FC236}">
                <a16:creationId xmlns:a16="http://schemas.microsoft.com/office/drawing/2014/main" id="{5A4B731E-816A-CB1F-2637-775F7E5558DE}"/>
              </a:ext>
            </a:extLst>
          </p:cNvPr>
          <p:cNvPicPr>
            <a:picLocks noChangeAspect="1"/>
          </p:cNvPicPr>
          <p:nvPr/>
        </p:nvPicPr>
        <p:blipFill>
          <a:blip r:embed="rId4"/>
          <a:stretch>
            <a:fillRect/>
          </a:stretch>
        </p:blipFill>
        <p:spPr>
          <a:xfrm>
            <a:off x="2363332" y="4020060"/>
            <a:ext cx="7465336" cy="2406910"/>
          </a:xfrm>
          <a:prstGeom prst="rect">
            <a:avLst/>
          </a:prstGeom>
        </p:spPr>
      </p:pic>
      <p:sp>
        <p:nvSpPr>
          <p:cNvPr id="4" name="Footer Placeholder 4">
            <a:extLst>
              <a:ext uri="{FF2B5EF4-FFF2-40B4-BE49-F238E27FC236}">
                <a16:creationId xmlns:a16="http://schemas.microsoft.com/office/drawing/2014/main" id="{88F9A669-B5FE-95B4-0DCE-75C3A7B9CC8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947574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E2BB5-0D39-D067-FD22-E2E9027B08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ABEA13D-43A2-7A68-2003-E1F50C0ADE79}"/>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45D810-FA14-BE22-AE1E-5E815F4663C0}"/>
              </a:ext>
            </a:extLst>
          </p:cNvPr>
          <p:cNvSpPr>
            <a:spLocks noGrp="1"/>
          </p:cNvSpPr>
          <p:nvPr>
            <p:ph type="title"/>
          </p:nvPr>
        </p:nvSpPr>
        <p:spPr/>
        <p:txBody>
          <a:bodyPr/>
          <a:lstStyle/>
          <a:p>
            <a:r>
              <a:rPr lang="en" sz="3200" dirty="0">
                <a:solidFill>
                  <a:schemeClr val="accent1"/>
                </a:solidFill>
              </a:rPr>
              <a:t>What about avoiding the poor outcome?</a:t>
            </a:r>
            <a:endParaRPr lang="en-US" dirty="0">
              <a:solidFill>
                <a:schemeClr val="accent1"/>
              </a:solidFill>
            </a:endParaRPr>
          </a:p>
        </p:txBody>
      </p:sp>
      <p:grpSp>
        <p:nvGrpSpPr>
          <p:cNvPr id="4" name="Group 3">
            <a:extLst>
              <a:ext uri="{FF2B5EF4-FFF2-40B4-BE49-F238E27FC236}">
                <a16:creationId xmlns:a16="http://schemas.microsoft.com/office/drawing/2014/main" id="{65772F0A-65E6-6D99-B25B-3EF16E9A9EB3}"/>
              </a:ext>
            </a:extLst>
          </p:cNvPr>
          <p:cNvGrpSpPr/>
          <p:nvPr/>
        </p:nvGrpSpPr>
        <p:grpSpPr>
          <a:xfrm>
            <a:off x="1683970" y="1295184"/>
            <a:ext cx="9144000" cy="3833325"/>
            <a:chOff x="25" y="878725"/>
            <a:chExt cx="9144000" cy="3833325"/>
          </a:xfrm>
        </p:grpSpPr>
        <p:sp>
          <p:nvSpPr>
            <p:cNvPr id="5" name="Google Shape;1345;p147">
              <a:extLst>
                <a:ext uri="{FF2B5EF4-FFF2-40B4-BE49-F238E27FC236}">
                  <a16:creationId xmlns:a16="http://schemas.microsoft.com/office/drawing/2014/main" id="{D154DD9A-FC91-E4DF-D673-8BAEBC4AB3A8}"/>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6" name="Google Shape;1346;p147">
              <a:extLst>
                <a:ext uri="{FF2B5EF4-FFF2-40B4-BE49-F238E27FC236}">
                  <a16:creationId xmlns:a16="http://schemas.microsoft.com/office/drawing/2014/main" id="{D087F7D7-20AB-E3FB-990A-6B994C23750F}"/>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347;p147">
              <a:extLst>
                <a:ext uri="{FF2B5EF4-FFF2-40B4-BE49-F238E27FC236}">
                  <a16:creationId xmlns:a16="http://schemas.microsoft.com/office/drawing/2014/main" id="{4A4E303A-5074-C18A-AC11-6EB35412BCBC}"/>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 name="Google Shape;1349;p147">
              <a:extLst>
                <a:ext uri="{FF2B5EF4-FFF2-40B4-BE49-F238E27FC236}">
                  <a16:creationId xmlns:a16="http://schemas.microsoft.com/office/drawing/2014/main" id="{0A56036B-12D5-3F45-A848-3638F7A0264F}"/>
                </a:ext>
              </a:extLst>
            </p:cNvPr>
            <p:cNvGrpSpPr/>
            <p:nvPr/>
          </p:nvGrpSpPr>
          <p:grpSpPr>
            <a:xfrm>
              <a:off x="231438" y="2033199"/>
              <a:ext cx="8445649" cy="19500"/>
              <a:chOff x="231425" y="3897549"/>
              <a:chExt cx="8445649" cy="19500"/>
            </a:xfrm>
          </p:grpSpPr>
          <p:sp>
            <p:nvSpPr>
              <p:cNvPr id="39" name="Google Shape;1350;p147">
                <a:extLst>
                  <a:ext uri="{FF2B5EF4-FFF2-40B4-BE49-F238E27FC236}">
                    <a16:creationId xmlns:a16="http://schemas.microsoft.com/office/drawing/2014/main" id="{37516EC2-9638-7E5E-5632-F8C8A706F818}"/>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1;p147">
                <a:extLst>
                  <a:ext uri="{FF2B5EF4-FFF2-40B4-BE49-F238E27FC236}">
                    <a16:creationId xmlns:a16="http://schemas.microsoft.com/office/drawing/2014/main" id="{1481942A-4462-810A-BB00-5CAC00E8687E}"/>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2;p147">
                <a:extLst>
                  <a:ext uri="{FF2B5EF4-FFF2-40B4-BE49-F238E27FC236}">
                    <a16:creationId xmlns:a16="http://schemas.microsoft.com/office/drawing/2014/main" id="{DCC0D1E3-86E9-8A30-34C6-614A86089B2B}"/>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3;p147">
                <a:extLst>
                  <a:ext uri="{FF2B5EF4-FFF2-40B4-BE49-F238E27FC236}">
                    <a16:creationId xmlns:a16="http://schemas.microsoft.com/office/drawing/2014/main" id="{8CB38DF0-9E24-032B-150A-FC27F63EA588}"/>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354;p147">
              <a:extLst>
                <a:ext uri="{FF2B5EF4-FFF2-40B4-BE49-F238E27FC236}">
                  <a16:creationId xmlns:a16="http://schemas.microsoft.com/office/drawing/2014/main" id="{68D03429-F1B3-9A9B-3926-98A0AAA9B021}"/>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0" name="Google Shape;1355;p147">
              <a:extLst>
                <a:ext uri="{FF2B5EF4-FFF2-40B4-BE49-F238E27FC236}">
                  <a16:creationId xmlns:a16="http://schemas.microsoft.com/office/drawing/2014/main" id="{4265BBB2-D8B3-B1E0-BF1E-1804177A5174}"/>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1" name="Google Shape;1356;p147">
              <a:extLst>
                <a:ext uri="{FF2B5EF4-FFF2-40B4-BE49-F238E27FC236}">
                  <a16:creationId xmlns:a16="http://schemas.microsoft.com/office/drawing/2014/main" id="{DE623769-E722-E997-EABB-79A8F1834171}"/>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2" name="Google Shape;1357;p147">
              <a:extLst>
                <a:ext uri="{FF2B5EF4-FFF2-40B4-BE49-F238E27FC236}">
                  <a16:creationId xmlns:a16="http://schemas.microsoft.com/office/drawing/2014/main" id="{A93048A0-1836-DFAE-2F04-32F307829847}"/>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3" name="Google Shape;1358;p147">
              <a:extLst>
                <a:ext uri="{FF2B5EF4-FFF2-40B4-BE49-F238E27FC236}">
                  <a16:creationId xmlns:a16="http://schemas.microsoft.com/office/drawing/2014/main" id="{35D4D259-1650-B270-A628-D02628DAC98B}"/>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9;p147">
              <a:extLst>
                <a:ext uri="{FF2B5EF4-FFF2-40B4-BE49-F238E27FC236}">
                  <a16:creationId xmlns:a16="http://schemas.microsoft.com/office/drawing/2014/main" id="{01185909-65EF-2F2F-EE13-D4296D481F5F}"/>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60;p147">
              <a:extLst>
                <a:ext uri="{FF2B5EF4-FFF2-40B4-BE49-F238E27FC236}">
                  <a16:creationId xmlns:a16="http://schemas.microsoft.com/office/drawing/2014/main" id="{5138993D-262B-D011-B7FD-AED241A3DFE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61;p147">
              <a:extLst>
                <a:ext uri="{FF2B5EF4-FFF2-40B4-BE49-F238E27FC236}">
                  <a16:creationId xmlns:a16="http://schemas.microsoft.com/office/drawing/2014/main" id="{07CA4FAF-B0B1-9879-7FC9-0313007FC9DB}"/>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17" name="Google Shape;1362;p147">
              <a:extLst>
                <a:ext uri="{FF2B5EF4-FFF2-40B4-BE49-F238E27FC236}">
                  <a16:creationId xmlns:a16="http://schemas.microsoft.com/office/drawing/2014/main" id="{C06398AD-7817-9BF0-571C-04668DB83F6F}"/>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3;p147">
              <a:extLst>
                <a:ext uri="{FF2B5EF4-FFF2-40B4-BE49-F238E27FC236}">
                  <a16:creationId xmlns:a16="http://schemas.microsoft.com/office/drawing/2014/main" id="{9AD186C6-F07C-2949-291B-BECC3F3C89A4}"/>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365;p147">
              <a:extLst>
                <a:ext uri="{FF2B5EF4-FFF2-40B4-BE49-F238E27FC236}">
                  <a16:creationId xmlns:a16="http://schemas.microsoft.com/office/drawing/2014/main" id="{5C7F8F64-B2AB-54EB-B5C3-BD3625E0223E}"/>
                </a:ext>
              </a:extLst>
            </p:cNvPr>
            <p:cNvGrpSpPr/>
            <p:nvPr/>
          </p:nvGrpSpPr>
          <p:grpSpPr>
            <a:xfrm>
              <a:off x="231438" y="3633399"/>
              <a:ext cx="8445649" cy="19500"/>
              <a:chOff x="231425" y="3897549"/>
              <a:chExt cx="8445649" cy="19500"/>
            </a:xfrm>
          </p:grpSpPr>
          <p:sp>
            <p:nvSpPr>
              <p:cNvPr id="35" name="Google Shape;1366;p147">
                <a:extLst>
                  <a:ext uri="{FF2B5EF4-FFF2-40B4-BE49-F238E27FC236}">
                    <a16:creationId xmlns:a16="http://schemas.microsoft.com/office/drawing/2014/main" id="{3FA246CF-D436-8B95-774F-5F84713A25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7;p147">
                <a:extLst>
                  <a:ext uri="{FF2B5EF4-FFF2-40B4-BE49-F238E27FC236}">
                    <a16:creationId xmlns:a16="http://schemas.microsoft.com/office/drawing/2014/main" id="{935F91F7-3DCF-2A24-4188-D419228E8DF1}"/>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8;p147">
                <a:extLst>
                  <a:ext uri="{FF2B5EF4-FFF2-40B4-BE49-F238E27FC236}">
                    <a16:creationId xmlns:a16="http://schemas.microsoft.com/office/drawing/2014/main" id="{5AAE166C-E5C7-1740-97F7-AA43AEF77958}"/>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9;p147">
                <a:extLst>
                  <a:ext uri="{FF2B5EF4-FFF2-40B4-BE49-F238E27FC236}">
                    <a16:creationId xmlns:a16="http://schemas.microsoft.com/office/drawing/2014/main" id="{A5F3134D-55FB-0BE8-220F-9D0508B44A1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70;p147">
              <a:extLst>
                <a:ext uri="{FF2B5EF4-FFF2-40B4-BE49-F238E27FC236}">
                  <a16:creationId xmlns:a16="http://schemas.microsoft.com/office/drawing/2014/main" id="{C21C9F74-D3FB-B720-2232-ACBF34563DCB}"/>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1" name="Google Shape;1371;p147">
              <a:extLst>
                <a:ext uri="{FF2B5EF4-FFF2-40B4-BE49-F238E27FC236}">
                  <a16:creationId xmlns:a16="http://schemas.microsoft.com/office/drawing/2014/main" id="{EADB878B-1396-159A-8370-52B8EF459372}"/>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2" name="Google Shape;1372;p147">
              <a:extLst>
                <a:ext uri="{FF2B5EF4-FFF2-40B4-BE49-F238E27FC236}">
                  <a16:creationId xmlns:a16="http://schemas.microsoft.com/office/drawing/2014/main" id="{33530CD6-8AA2-18F9-D113-E74B4232FB68}"/>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3" name="Google Shape;1373;p147">
              <a:extLst>
                <a:ext uri="{FF2B5EF4-FFF2-40B4-BE49-F238E27FC236}">
                  <a16:creationId xmlns:a16="http://schemas.microsoft.com/office/drawing/2014/main" id="{2340C7D1-016D-8A06-3C95-43C95BD1EB2C}"/>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24" name="Google Shape;1374;p147">
              <a:extLst>
                <a:ext uri="{FF2B5EF4-FFF2-40B4-BE49-F238E27FC236}">
                  <a16:creationId xmlns:a16="http://schemas.microsoft.com/office/drawing/2014/main" id="{A82F60A4-1049-4E43-5F31-A65FBF813A05}"/>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375;p147">
              <a:extLst>
                <a:ext uri="{FF2B5EF4-FFF2-40B4-BE49-F238E27FC236}">
                  <a16:creationId xmlns:a16="http://schemas.microsoft.com/office/drawing/2014/main" id="{6300A768-B62F-58A7-ABB2-0F1933A0E55F}"/>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376;p147">
              <a:extLst>
                <a:ext uri="{FF2B5EF4-FFF2-40B4-BE49-F238E27FC236}">
                  <a16:creationId xmlns:a16="http://schemas.microsoft.com/office/drawing/2014/main" id="{602B3191-838B-DAD2-4575-E040AD4760F8}"/>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7" name="Google Shape;1377;p147">
              <a:extLst>
                <a:ext uri="{FF2B5EF4-FFF2-40B4-BE49-F238E27FC236}">
                  <a16:creationId xmlns:a16="http://schemas.microsoft.com/office/drawing/2014/main" id="{B2EFFA62-C11D-B385-336A-3C2569EB5D8C}"/>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28" name="Google Shape;1378;p147">
              <a:extLst>
                <a:ext uri="{FF2B5EF4-FFF2-40B4-BE49-F238E27FC236}">
                  <a16:creationId xmlns:a16="http://schemas.microsoft.com/office/drawing/2014/main" id="{309015A8-5F2F-43F6-A8EF-A82CF06549C3}"/>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9;p147">
              <a:extLst>
                <a:ext uri="{FF2B5EF4-FFF2-40B4-BE49-F238E27FC236}">
                  <a16:creationId xmlns:a16="http://schemas.microsoft.com/office/drawing/2014/main" id="{D366BD69-6995-2192-149F-505D9E4429F3}"/>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0;p147">
              <a:extLst>
                <a:ext uri="{FF2B5EF4-FFF2-40B4-BE49-F238E27FC236}">
                  <a16:creationId xmlns:a16="http://schemas.microsoft.com/office/drawing/2014/main" id="{1E117700-B961-54A2-144B-86CC34FDB694}"/>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1" name="Google Shape;1381;p147">
              <a:extLst>
                <a:ext uri="{FF2B5EF4-FFF2-40B4-BE49-F238E27FC236}">
                  <a16:creationId xmlns:a16="http://schemas.microsoft.com/office/drawing/2014/main" id="{9808A638-7C68-B358-EAC9-6E2F7F410420}"/>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2" name="Google Shape;1382;p147">
              <a:extLst>
                <a:ext uri="{FF2B5EF4-FFF2-40B4-BE49-F238E27FC236}">
                  <a16:creationId xmlns:a16="http://schemas.microsoft.com/office/drawing/2014/main" id="{63DBD192-A8B0-178C-4E62-3FE776DA3B6E}"/>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3" name="Google Shape;1383;p147">
              <a:extLst>
                <a:ext uri="{FF2B5EF4-FFF2-40B4-BE49-F238E27FC236}">
                  <a16:creationId xmlns:a16="http://schemas.microsoft.com/office/drawing/2014/main" id="{CDBCF352-B0CB-E3C4-173B-2A49F8DA13B6}"/>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34" name="Google Shape;1344;p147">
              <a:extLst>
                <a:ext uri="{FF2B5EF4-FFF2-40B4-BE49-F238E27FC236}">
                  <a16:creationId xmlns:a16="http://schemas.microsoft.com/office/drawing/2014/main" id="{8CD3237D-436A-03F0-3D0A-336E403A6E4A}"/>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grpSp>
      <p:sp>
        <p:nvSpPr>
          <p:cNvPr id="43" name="Footer Placeholder 4">
            <a:extLst>
              <a:ext uri="{FF2B5EF4-FFF2-40B4-BE49-F238E27FC236}">
                <a16:creationId xmlns:a16="http://schemas.microsoft.com/office/drawing/2014/main" id="{4C3FFB1F-2F64-A41E-1A38-20ECBC48F47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930579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2688-9677-2FB9-10E3-577BE705EDE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D027F49-AAA8-0A2E-204F-5EA12B9A8FD7}"/>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9130E26-0330-3D2F-7019-15A02459CB3E}"/>
              </a:ext>
            </a:extLst>
          </p:cNvPr>
          <p:cNvGrpSpPr/>
          <p:nvPr/>
        </p:nvGrpSpPr>
        <p:grpSpPr>
          <a:xfrm>
            <a:off x="1738290" y="1512337"/>
            <a:ext cx="9144000" cy="3833325"/>
            <a:chOff x="25" y="878725"/>
            <a:chExt cx="9144000" cy="3833325"/>
          </a:xfrm>
        </p:grpSpPr>
        <p:sp>
          <p:nvSpPr>
            <p:cNvPr id="5" name="Google Shape;1345;p147">
              <a:extLst>
                <a:ext uri="{FF2B5EF4-FFF2-40B4-BE49-F238E27FC236}">
                  <a16:creationId xmlns:a16="http://schemas.microsoft.com/office/drawing/2014/main" id="{92E0D1BB-ADDF-4606-5809-1C737E276A8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6" name="Google Shape;1346;p147">
              <a:extLst>
                <a:ext uri="{FF2B5EF4-FFF2-40B4-BE49-F238E27FC236}">
                  <a16:creationId xmlns:a16="http://schemas.microsoft.com/office/drawing/2014/main" id="{B64BB7D0-E9C0-5020-A0F8-53ADEACA79AC}"/>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347;p147">
              <a:extLst>
                <a:ext uri="{FF2B5EF4-FFF2-40B4-BE49-F238E27FC236}">
                  <a16:creationId xmlns:a16="http://schemas.microsoft.com/office/drawing/2014/main" id="{60F7F472-080D-2A81-843F-19C74AD91B1E}"/>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 name="Google Shape;1349;p147">
              <a:extLst>
                <a:ext uri="{FF2B5EF4-FFF2-40B4-BE49-F238E27FC236}">
                  <a16:creationId xmlns:a16="http://schemas.microsoft.com/office/drawing/2014/main" id="{E9EDE85A-15C8-66CB-8BF4-5F8590496FA7}"/>
                </a:ext>
              </a:extLst>
            </p:cNvPr>
            <p:cNvGrpSpPr/>
            <p:nvPr/>
          </p:nvGrpSpPr>
          <p:grpSpPr>
            <a:xfrm>
              <a:off x="231438" y="2033199"/>
              <a:ext cx="8445649" cy="19500"/>
              <a:chOff x="231425" y="3897549"/>
              <a:chExt cx="8445649" cy="19500"/>
            </a:xfrm>
          </p:grpSpPr>
          <p:sp>
            <p:nvSpPr>
              <p:cNvPr id="40" name="Google Shape;1350;p147">
                <a:extLst>
                  <a:ext uri="{FF2B5EF4-FFF2-40B4-BE49-F238E27FC236}">
                    <a16:creationId xmlns:a16="http://schemas.microsoft.com/office/drawing/2014/main" id="{47CFCE41-1C3A-1C6F-435F-BC0B0623BC2D}"/>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1;p147">
                <a:extLst>
                  <a:ext uri="{FF2B5EF4-FFF2-40B4-BE49-F238E27FC236}">
                    <a16:creationId xmlns:a16="http://schemas.microsoft.com/office/drawing/2014/main" id="{FC8E63E8-5A72-8E89-DE34-BF8366C9AA97}"/>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2;p147">
                <a:extLst>
                  <a:ext uri="{FF2B5EF4-FFF2-40B4-BE49-F238E27FC236}">
                    <a16:creationId xmlns:a16="http://schemas.microsoft.com/office/drawing/2014/main" id="{3588A9AD-214B-D549-92F8-78D824CF5F66}"/>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3;p147">
                <a:extLst>
                  <a:ext uri="{FF2B5EF4-FFF2-40B4-BE49-F238E27FC236}">
                    <a16:creationId xmlns:a16="http://schemas.microsoft.com/office/drawing/2014/main" id="{4EEAEC45-ADAF-1360-1F63-DF6C7D89458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354;p147">
              <a:extLst>
                <a:ext uri="{FF2B5EF4-FFF2-40B4-BE49-F238E27FC236}">
                  <a16:creationId xmlns:a16="http://schemas.microsoft.com/office/drawing/2014/main" id="{DBE5E2BC-3174-8B5A-E2E5-344D6983B20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0" name="Google Shape;1355;p147">
              <a:extLst>
                <a:ext uri="{FF2B5EF4-FFF2-40B4-BE49-F238E27FC236}">
                  <a16:creationId xmlns:a16="http://schemas.microsoft.com/office/drawing/2014/main" id="{B77CE1DD-8707-681D-8EEB-348BA93E834C}"/>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1" name="Google Shape;1356;p147">
              <a:extLst>
                <a:ext uri="{FF2B5EF4-FFF2-40B4-BE49-F238E27FC236}">
                  <a16:creationId xmlns:a16="http://schemas.microsoft.com/office/drawing/2014/main" id="{C759C0CD-CCBB-1ED9-5932-0D9BB1307C93}"/>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2" name="Google Shape;1357;p147">
              <a:extLst>
                <a:ext uri="{FF2B5EF4-FFF2-40B4-BE49-F238E27FC236}">
                  <a16:creationId xmlns:a16="http://schemas.microsoft.com/office/drawing/2014/main" id="{12FBB5E8-EB35-256E-7370-ADE02007230A}"/>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3" name="Google Shape;1358;p147">
              <a:extLst>
                <a:ext uri="{FF2B5EF4-FFF2-40B4-BE49-F238E27FC236}">
                  <a16:creationId xmlns:a16="http://schemas.microsoft.com/office/drawing/2014/main" id="{A597D6E3-A64B-DF41-3EEC-4049D1CEB225}"/>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9;p147">
              <a:extLst>
                <a:ext uri="{FF2B5EF4-FFF2-40B4-BE49-F238E27FC236}">
                  <a16:creationId xmlns:a16="http://schemas.microsoft.com/office/drawing/2014/main" id="{0A12341B-3D31-5CD4-8166-08FF236F7B02}"/>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60;p147">
              <a:extLst>
                <a:ext uri="{FF2B5EF4-FFF2-40B4-BE49-F238E27FC236}">
                  <a16:creationId xmlns:a16="http://schemas.microsoft.com/office/drawing/2014/main" id="{861B2B7E-3797-3E73-C1A0-2C6B7C6BF758}"/>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61;p147">
              <a:extLst>
                <a:ext uri="{FF2B5EF4-FFF2-40B4-BE49-F238E27FC236}">
                  <a16:creationId xmlns:a16="http://schemas.microsoft.com/office/drawing/2014/main" id="{EF85F70F-4F5F-FC59-5DDF-551D598BF1A2}"/>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17" name="Google Shape;1362;p147">
              <a:extLst>
                <a:ext uri="{FF2B5EF4-FFF2-40B4-BE49-F238E27FC236}">
                  <a16:creationId xmlns:a16="http://schemas.microsoft.com/office/drawing/2014/main" id="{BFEA38DA-6A8C-7BD4-FF15-B5F1531F4ED8}"/>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3;p147">
              <a:extLst>
                <a:ext uri="{FF2B5EF4-FFF2-40B4-BE49-F238E27FC236}">
                  <a16:creationId xmlns:a16="http://schemas.microsoft.com/office/drawing/2014/main" id="{E46EB257-0127-F272-A75D-836FA1D6D357}"/>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365;p147">
              <a:extLst>
                <a:ext uri="{FF2B5EF4-FFF2-40B4-BE49-F238E27FC236}">
                  <a16:creationId xmlns:a16="http://schemas.microsoft.com/office/drawing/2014/main" id="{47EC85C5-7A9B-3721-164B-08961EC3502B}"/>
                </a:ext>
              </a:extLst>
            </p:cNvPr>
            <p:cNvGrpSpPr/>
            <p:nvPr/>
          </p:nvGrpSpPr>
          <p:grpSpPr>
            <a:xfrm>
              <a:off x="231438" y="3633399"/>
              <a:ext cx="8445649" cy="19500"/>
              <a:chOff x="231425" y="3897549"/>
              <a:chExt cx="8445649" cy="19500"/>
            </a:xfrm>
          </p:grpSpPr>
          <p:sp>
            <p:nvSpPr>
              <p:cNvPr id="36" name="Google Shape;1366;p147">
                <a:extLst>
                  <a:ext uri="{FF2B5EF4-FFF2-40B4-BE49-F238E27FC236}">
                    <a16:creationId xmlns:a16="http://schemas.microsoft.com/office/drawing/2014/main" id="{2401CB28-79F7-640C-F83D-F22E129BB355}"/>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7;p147">
                <a:extLst>
                  <a:ext uri="{FF2B5EF4-FFF2-40B4-BE49-F238E27FC236}">
                    <a16:creationId xmlns:a16="http://schemas.microsoft.com/office/drawing/2014/main" id="{4B6078B3-55DB-88CF-757C-9156F4914F66}"/>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8;p147">
                <a:extLst>
                  <a:ext uri="{FF2B5EF4-FFF2-40B4-BE49-F238E27FC236}">
                    <a16:creationId xmlns:a16="http://schemas.microsoft.com/office/drawing/2014/main" id="{F41E9FB4-6007-43CD-4B0C-E498F5174D8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9;p147">
                <a:extLst>
                  <a:ext uri="{FF2B5EF4-FFF2-40B4-BE49-F238E27FC236}">
                    <a16:creationId xmlns:a16="http://schemas.microsoft.com/office/drawing/2014/main" id="{48303E6D-7384-7BB6-6928-83D9800005E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70;p147">
              <a:extLst>
                <a:ext uri="{FF2B5EF4-FFF2-40B4-BE49-F238E27FC236}">
                  <a16:creationId xmlns:a16="http://schemas.microsoft.com/office/drawing/2014/main" id="{6FCFD5A3-FCF7-72BB-3808-E9B58FBF80D9}"/>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1" name="Google Shape;1371;p147">
              <a:extLst>
                <a:ext uri="{FF2B5EF4-FFF2-40B4-BE49-F238E27FC236}">
                  <a16:creationId xmlns:a16="http://schemas.microsoft.com/office/drawing/2014/main" id="{58D3428C-A627-8FDE-7DB7-3CD1B3A3B325}"/>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2" name="Google Shape;1372;p147">
              <a:extLst>
                <a:ext uri="{FF2B5EF4-FFF2-40B4-BE49-F238E27FC236}">
                  <a16:creationId xmlns:a16="http://schemas.microsoft.com/office/drawing/2014/main" id="{CAF8E7C2-9B38-4C62-BD34-7D467629FA16}"/>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3" name="Google Shape;1373;p147">
              <a:extLst>
                <a:ext uri="{FF2B5EF4-FFF2-40B4-BE49-F238E27FC236}">
                  <a16:creationId xmlns:a16="http://schemas.microsoft.com/office/drawing/2014/main" id="{89C41F17-323D-4460-EFB1-C745E589AFD8}"/>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24" name="Google Shape;1374;p147">
              <a:extLst>
                <a:ext uri="{FF2B5EF4-FFF2-40B4-BE49-F238E27FC236}">
                  <a16:creationId xmlns:a16="http://schemas.microsoft.com/office/drawing/2014/main" id="{64A05482-A1C5-9363-E02A-6087BD5E7A2A}"/>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375;p147">
              <a:extLst>
                <a:ext uri="{FF2B5EF4-FFF2-40B4-BE49-F238E27FC236}">
                  <a16:creationId xmlns:a16="http://schemas.microsoft.com/office/drawing/2014/main" id="{24A6952F-0A47-F940-A909-B45BEA54501F}"/>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376;p147">
              <a:extLst>
                <a:ext uri="{FF2B5EF4-FFF2-40B4-BE49-F238E27FC236}">
                  <a16:creationId xmlns:a16="http://schemas.microsoft.com/office/drawing/2014/main" id="{B7067B52-B544-B842-8CFD-8A54CB1B81A3}"/>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7" name="Google Shape;1377;p147">
              <a:extLst>
                <a:ext uri="{FF2B5EF4-FFF2-40B4-BE49-F238E27FC236}">
                  <a16:creationId xmlns:a16="http://schemas.microsoft.com/office/drawing/2014/main" id="{E0D8696D-A35D-4607-72E6-7F7B5518AB2D}"/>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28" name="Google Shape;1378;p147">
              <a:extLst>
                <a:ext uri="{FF2B5EF4-FFF2-40B4-BE49-F238E27FC236}">
                  <a16:creationId xmlns:a16="http://schemas.microsoft.com/office/drawing/2014/main" id="{EF636440-CA6E-0117-2009-BA8F024B643E}"/>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9;p147">
              <a:extLst>
                <a:ext uri="{FF2B5EF4-FFF2-40B4-BE49-F238E27FC236}">
                  <a16:creationId xmlns:a16="http://schemas.microsoft.com/office/drawing/2014/main" id="{89E4EBDB-22AD-0C58-9242-93025329006E}"/>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0;p147">
              <a:extLst>
                <a:ext uri="{FF2B5EF4-FFF2-40B4-BE49-F238E27FC236}">
                  <a16:creationId xmlns:a16="http://schemas.microsoft.com/office/drawing/2014/main" id="{32637FC7-F5BD-BCE7-1D72-43478E34D02B}"/>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1" name="Google Shape;1381;p147">
              <a:extLst>
                <a:ext uri="{FF2B5EF4-FFF2-40B4-BE49-F238E27FC236}">
                  <a16:creationId xmlns:a16="http://schemas.microsoft.com/office/drawing/2014/main" id="{7F6A6C81-1718-3113-D650-0FEC0D6880B5}"/>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2" name="Google Shape;1382;p147">
              <a:extLst>
                <a:ext uri="{FF2B5EF4-FFF2-40B4-BE49-F238E27FC236}">
                  <a16:creationId xmlns:a16="http://schemas.microsoft.com/office/drawing/2014/main" id="{C12C0B4B-EDD5-B1D9-7569-F157A4D5E5C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3" name="Google Shape;1383;p147">
              <a:extLst>
                <a:ext uri="{FF2B5EF4-FFF2-40B4-BE49-F238E27FC236}">
                  <a16:creationId xmlns:a16="http://schemas.microsoft.com/office/drawing/2014/main" id="{0FA3EA58-0FBC-4648-E5C2-C0A086C7209D}"/>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34" name="Google Shape;1344;p147">
              <a:extLst>
                <a:ext uri="{FF2B5EF4-FFF2-40B4-BE49-F238E27FC236}">
                  <a16:creationId xmlns:a16="http://schemas.microsoft.com/office/drawing/2014/main" id="{ED79CC7A-8810-8660-C5B5-21BD9616D27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5" name="Google Shape;1344;p147">
              <a:extLst>
                <a:ext uri="{FF2B5EF4-FFF2-40B4-BE49-F238E27FC236}">
                  <a16:creationId xmlns:a16="http://schemas.microsoft.com/office/drawing/2014/main" id="{C421ABAB-67B7-54C4-4AA7-6066A24A00CF}"/>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grpSp>
      <p:sp>
        <p:nvSpPr>
          <p:cNvPr id="46" name="Footer Placeholder 4">
            <a:extLst>
              <a:ext uri="{FF2B5EF4-FFF2-40B4-BE49-F238E27FC236}">
                <a16:creationId xmlns:a16="http://schemas.microsoft.com/office/drawing/2014/main" id="{68169F22-C97B-E609-1F76-F841D3B4D92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836562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775F-D63F-5B18-9B0F-2B6C05640E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75837E3-C107-B1D3-5176-12B09E3B276F}"/>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2061;p214">
            <a:extLst>
              <a:ext uri="{FF2B5EF4-FFF2-40B4-BE49-F238E27FC236}">
                <a16:creationId xmlns:a16="http://schemas.microsoft.com/office/drawing/2014/main" id="{BF3D14B8-21AD-F99C-ACC2-32C337EE6455}"/>
              </a:ext>
            </a:extLst>
          </p:cNvPr>
          <p:cNvSpPr txBox="1">
            <a:spLocks/>
          </p:cNvSpPr>
          <p:nvPr/>
        </p:nvSpPr>
        <p:spPr>
          <a:xfrm>
            <a:off x="838200" y="2112600"/>
            <a:ext cx="7536300" cy="1316400"/>
          </a:xfrm>
          <a:prstGeom prst="rect">
            <a:avLst/>
          </a:prstGeom>
        </p:spPr>
        <p:txBody>
          <a:bodyPr spcFirstLastPara="1" wrap="square" lIns="68575" tIns="34275" rIns="68575"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en-US" sz="4800" dirty="0">
                <a:solidFill>
                  <a:schemeClr val="accent1"/>
                </a:solidFill>
              </a:rPr>
              <a:t>Fairness is complicated.</a:t>
            </a:r>
          </a:p>
        </p:txBody>
      </p:sp>
      <p:sp>
        <p:nvSpPr>
          <p:cNvPr id="5" name="Google Shape;2062;p214">
            <a:extLst>
              <a:ext uri="{FF2B5EF4-FFF2-40B4-BE49-F238E27FC236}">
                <a16:creationId xmlns:a16="http://schemas.microsoft.com/office/drawing/2014/main" id="{0F8E5B0E-1D7A-A4BA-31F2-3D63439E8A85}"/>
              </a:ext>
            </a:extLst>
          </p:cNvPr>
          <p:cNvSpPr txBox="1">
            <a:spLocks/>
          </p:cNvSpPr>
          <p:nvPr/>
        </p:nvSpPr>
        <p:spPr>
          <a:xfrm>
            <a:off x="838200" y="4846129"/>
            <a:ext cx="10675944" cy="624300"/>
          </a:xfrm>
          <a:prstGeom prst="rect">
            <a:avLst/>
          </a:prstGeom>
        </p:spPr>
        <p:txBody>
          <a:bodyPr spcFirstLastPara="1" wrap="square" lIns="68575" tIns="34275" rIns="68575"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en-US" sz="1600" dirty="0">
                <a:solidFill>
                  <a:schemeClr val="accent1"/>
                </a:solidFill>
              </a:rPr>
              <a:t>Success, failure, or overall accuracy by gender, race, ethnicity, language, religion, disability, age, sexual orientation, pregnancy, political opinion, medical record, criminal record, marital relationship status, trade union activity, genetic information...</a:t>
            </a:r>
            <a:endParaRPr lang="en-US" sz="1000" dirty="0">
              <a:solidFill>
                <a:schemeClr val="accent1"/>
              </a:solidFill>
            </a:endParaRPr>
          </a:p>
        </p:txBody>
      </p:sp>
      <p:sp>
        <p:nvSpPr>
          <p:cNvPr id="8" name="Footer Placeholder 4">
            <a:extLst>
              <a:ext uri="{FF2B5EF4-FFF2-40B4-BE49-F238E27FC236}">
                <a16:creationId xmlns:a16="http://schemas.microsoft.com/office/drawing/2014/main" id="{1A24B9F0-8BD1-1951-8EB7-F56173A381F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875768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CFA32-9296-09A4-2D82-CA942D07590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31162D2-65C5-DE2A-9C6D-334ED924A70F}"/>
              </a:ext>
            </a:extLst>
          </p:cNvPr>
          <p:cNvSpPr/>
          <p:nvPr/>
        </p:nvSpPr>
        <p:spPr>
          <a:xfrm>
            <a:off x="0" y="0"/>
            <a:ext cx="12192000" cy="62197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920322D-CE57-E56C-4E6E-2876D4D0A024}"/>
              </a:ext>
            </a:extLst>
          </p:cNvPr>
          <p:cNvPicPr>
            <a:picLocks noChangeAspect="1"/>
          </p:cNvPicPr>
          <p:nvPr/>
        </p:nvPicPr>
        <p:blipFill>
          <a:blip r:embed="rId2"/>
          <a:stretch>
            <a:fillRect/>
          </a:stretch>
        </p:blipFill>
        <p:spPr>
          <a:xfrm>
            <a:off x="838200" y="1217968"/>
            <a:ext cx="5041440" cy="4132630"/>
          </a:xfrm>
          <a:prstGeom prst="rect">
            <a:avLst/>
          </a:prstGeom>
        </p:spPr>
      </p:pic>
      <p:sp>
        <p:nvSpPr>
          <p:cNvPr id="8" name="TextBox 7">
            <a:extLst>
              <a:ext uri="{FF2B5EF4-FFF2-40B4-BE49-F238E27FC236}">
                <a16:creationId xmlns:a16="http://schemas.microsoft.com/office/drawing/2014/main" id="{2B286DE7-D0B9-5DB5-4A4A-FC9092B1B21D}"/>
              </a:ext>
            </a:extLst>
          </p:cNvPr>
          <p:cNvSpPr txBox="1"/>
          <p:nvPr/>
        </p:nvSpPr>
        <p:spPr>
          <a:xfrm>
            <a:off x="6524613" y="1195841"/>
            <a:ext cx="995785" cy="461665"/>
          </a:xfrm>
          <a:prstGeom prst="rect">
            <a:avLst/>
          </a:prstGeom>
          <a:noFill/>
        </p:spPr>
        <p:txBody>
          <a:bodyPr wrap="none" rtlCol="0">
            <a:spAutoFit/>
          </a:bodyPr>
          <a:lstStyle/>
          <a:p>
            <a:r>
              <a:rPr lang="en-US" sz="2400" dirty="0">
                <a:solidFill>
                  <a:schemeClr val="bg1"/>
                </a:solidFill>
              </a:rPr>
              <a:t>No-Go</a:t>
            </a:r>
          </a:p>
        </p:txBody>
      </p:sp>
      <p:sp>
        <p:nvSpPr>
          <p:cNvPr id="9" name="TextBox 8">
            <a:extLst>
              <a:ext uri="{FF2B5EF4-FFF2-40B4-BE49-F238E27FC236}">
                <a16:creationId xmlns:a16="http://schemas.microsoft.com/office/drawing/2014/main" id="{4717387A-8E12-DB07-8773-12687BE9CCB3}"/>
              </a:ext>
            </a:extLst>
          </p:cNvPr>
          <p:cNvSpPr txBox="1"/>
          <p:nvPr/>
        </p:nvSpPr>
        <p:spPr>
          <a:xfrm>
            <a:off x="6521629" y="1700769"/>
            <a:ext cx="3924472" cy="1169551"/>
          </a:xfrm>
          <a:prstGeom prst="rect">
            <a:avLst/>
          </a:prstGeom>
          <a:noFill/>
        </p:spPr>
        <p:txBody>
          <a:bodyPr wrap="none" rtlCol="0">
            <a:spAutoFit/>
          </a:bodyPr>
          <a:lstStyle/>
          <a:p>
            <a:pPr marL="117475" indent="-52388">
              <a:buClr>
                <a:schemeClr val="bg1"/>
              </a:buClr>
              <a:buFont typeface="Arial" panose="020B0604020202020204" pitchFamily="34" charset="0"/>
              <a:buChar char="•"/>
            </a:pPr>
            <a:r>
              <a:rPr lang="en-US" sz="1000" dirty="0">
                <a:solidFill>
                  <a:schemeClr val="bg1"/>
                </a:solidFill>
              </a:rPr>
              <a:t> Bans social scoring &amp; manipulations/surveillance</a:t>
            </a:r>
          </a:p>
          <a:p>
            <a:pPr marL="117475" indent="-52388">
              <a:buClr>
                <a:schemeClr val="bg1"/>
              </a:buClr>
              <a:buFont typeface="Arial" panose="020B0604020202020204" pitchFamily="34" charset="0"/>
              <a:buChar char="•"/>
            </a:pPr>
            <a:r>
              <a:rPr lang="en-US" sz="1000" dirty="0">
                <a:solidFill>
                  <a:schemeClr val="bg1"/>
                </a:solidFill>
              </a:rPr>
              <a:t> Bans collecting facial images to create databases</a:t>
            </a:r>
          </a:p>
          <a:p>
            <a:pPr marL="117475" indent="-52388">
              <a:buClr>
                <a:schemeClr val="bg1"/>
              </a:buClr>
              <a:buFont typeface="Arial" panose="020B0604020202020204" pitchFamily="34" charset="0"/>
              <a:buChar char="•"/>
            </a:pPr>
            <a:r>
              <a:rPr lang="en-US" sz="1000" dirty="0">
                <a:solidFill>
                  <a:schemeClr val="bg1"/>
                </a:solidFill>
              </a:rPr>
              <a:t> Bans emotion recognition in the workplace or school</a:t>
            </a:r>
          </a:p>
          <a:p>
            <a:pPr marL="117475" indent="-52388">
              <a:buClr>
                <a:schemeClr val="bg1"/>
              </a:buClr>
              <a:buFont typeface="Arial" panose="020B0604020202020204" pitchFamily="34" charset="0"/>
              <a:buChar char="•"/>
            </a:pPr>
            <a:r>
              <a:rPr lang="en-US" sz="1000" dirty="0">
                <a:solidFill>
                  <a:schemeClr val="bg1"/>
                </a:solidFill>
              </a:rPr>
              <a:t> Bans AI to exploit vulnerabilities like age, or economic situation </a:t>
            </a:r>
          </a:p>
          <a:p>
            <a:pPr marL="117475" indent="-52388">
              <a:buClr>
                <a:schemeClr val="bg1"/>
              </a:buClr>
              <a:buFont typeface="Arial" panose="020B0604020202020204" pitchFamily="34" charset="0"/>
              <a:buChar char="•"/>
            </a:pPr>
            <a:r>
              <a:rPr lang="en-US" sz="1000" dirty="0">
                <a:solidFill>
                  <a:schemeClr val="bg1"/>
                </a:solidFill>
              </a:rPr>
              <a:t> Enforces grievance policies</a:t>
            </a:r>
          </a:p>
          <a:p>
            <a:pPr marL="117475" indent="-52388">
              <a:buClr>
                <a:schemeClr val="bg1"/>
              </a:buClr>
              <a:buFont typeface="Arial" panose="020B0604020202020204" pitchFamily="34" charset="0"/>
              <a:buChar char="•"/>
            </a:pPr>
            <a:r>
              <a:rPr lang="en-US" sz="1000" dirty="0">
                <a:solidFill>
                  <a:schemeClr val="bg1"/>
                </a:solidFill>
              </a:rPr>
              <a:t> Limited facial &amp; biometric ID by law enforcement </a:t>
            </a:r>
          </a:p>
          <a:p>
            <a:pPr marL="117475" indent="-52388">
              <a:buClr>
                <a:schemeClr val="bg1"/>
              </a:buClr>
              <a:buFont typeface="Arial" panose="020B0604020202020204" pitchFamily="34" charset="0"/>
              <a:buChar char="•"/>
            </a:pPr>
            <a:r>
              <a:rPr lang="en-US" sz="1000" dirty="0">
                <a:solidFill>
                  <a:schemeClr val="accent5"/>
                </a:solidFill>
              </a:rPr>
              <a:t> Fines ranging in the millions of Euros</a:t>
            </a:r>
          </a:p>
        </p:txBody>
      </p:sp>
      <p:sp>
        <p:nvSpPr>
          <p:cNvPr id="10" name="TextBox 9">
            <a:extLst>
              <a:ext uri="{FF2B5EF4-FFF2-40B4-BE49-F238E27FC236}">
                <a16:creationId xmlns:a16="http://schemas.microsoft.com/office/drawing/2014/main" id="{CE2C77D4-1D5D-F0CA-D09A-8680480E659E}"/>
              </a:ext>
            </a:extLst>
          </p:cNvPr>
          <p:cNvSpPr txBox="1"/>
          <p:nvPr/>
        </p:nvSpPr>
        <p:spPr>
          <a:xfrm>
            <a:off x="1665320" y="5824386"/>
            <a:ext cx="8856912" cy="415498"/>
          </a:xfrm>
          <a:prstGeom prst="rect">
            <a:avLst/>
          </a:prstGeom>
          <a:noFill/>
        </p:spPr>
        <p:txBody>
          <a:bodyPr wrap="none" rtlCol="0">
            <a:spAutoFit/>
          </a:bodyPr>
          <a:lstStyle/>
          <a:p>
            <a:r>
              <a:rPr lang="en-US" sz="1050" dirty="0">
                <a:hlinkClick r:id="rId3"/>
              </a:rPr>
              <a:t>https://www.europarl.europa.eu/news/en/press-room/20231206IPR15699/artificial-intelligence-act-deal-on-comprehensive-rules-for-trustworthy-ai</a:t>
            </a:r>
            <a:endParaRPr lang="en-US" sz="1050" dirty="0"/>
          </a:p>
          <a:p>
            <a:endParaRPr lang="en-US" sz="1050" dirty="0"/>
          </a:p>
        </p:txBody>
      </p:sp>
      <p:sp>
        <p:nvSpPr>
          <p:cNvPr id="11" name="TextBox 10">
            <a:extLst>
              <a:ext uri="{FF2B5EF4-FFF2-40B4-BE49-F238E27FC236}">
                <a16:creationId xmlns:a16="http://schemas.microsoft.com/office/drawing/2014/main" id="{24AF8ABF-3586-89E3-0D37-F25669525098}"/>
              </a:ext>
            </a:extLst>
          </p:cNvPr>
          <p:cNvSpPr txBox="1"/>
          <p:nvPr/>
        </p:nvSpPr>
        <p:spPr>
          <a:xfrm>
            <a:off x="6474160" y="3486788"/>
            <a:ext cx="3924472" cy="1169551"/>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Uses affecting health, economic wellbeing, safety, human rights, environment, democracy &amp; existing laws require impact assessments, technical documentation, complying with existing copyright law, and sharing detailed summaries about the training data</a:t>
            </a:r>
          </a:p>
          <a:p>
            <a:pPr marL="117475" indent="-52388">
              <a:buClr>
                <a:schemeClr val="bg1"/>
              </a:buClr>
              <a:buFont typeface="Arial" panose="020B0604020202020204" pitchFamily="34" charset="0"/>
              <a:buChar char="•"/>
            </a:pPr>
            <a:r>
              <a:rPr lang="en-US" sz="1000" dirty="0">
                <a:solidFill>
                  <a:schemeClr val="bg1"/>
                </a:solidFill>
              </a:rPr>
              <a:t>Additional restrictions for utilities and cyber security uses</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12" name="TextBox 11">
            <a:extLst>
              <a:ext uri="{FF2B5EF4-FFF2-40B4-BE49-F238E27FC236}">
                <a16:creationId xmlns:a16="http://schemas.microsoft.com/office/drawing/2014/main" id="{0F86C6B5-0A0B-7847-53D8-E7698B0629B7}"/>
              </a:ext>
            </a:extLst>
          </p:cNvPr>
          <p:cNvSpPr txBox="1"/>
          <p:nvPr/>
        </p:nvSpPr>
        <p:spPr>
          <a:xfrm>
            <a:off x="6474160" y="2961553"/>
            <a:ext cx="2528897" cy="461665"/>
          </a:xfrm>
          <a:prstGeom prst="rect">
            <a:avLst/>
          </a:prstGeom>
          <a:noFill/>
        </p:spPr>
        <p:txBody>
          <a:bodyPr wrap="none" rtlCol="0">
            <a:spAutoFit/>
          </a:bodyPr>
          <a:lstStyle/>
          <a:p>
            <a:r>
              <a:rPr lang="en-US" sz="2400" dirty="0">
                <a:solidFill>
                  <a:schemeClr val="bg1"/>
                </a:solidFill>
              </a:rPr>
              <a:t>High-risk use cases</a:t>
            </a:r>
          </a:p>
        </p:txBody>
      </p:sp>
      <p:sp>
        <p:nvSpPr>
          <p:cNvPr id="13" name="TextBox 12">
            <a:extLst>
              <a:ext uri="{FF2B5EF4-FFF2-40B4-BE49-F238E27FC236}">
                <a16:creationId xmlns:a16="http://schemas.microsoft.com/office/drawing/2014/main" id="{61D92F3D-CD82-D7D3-94F1-E8A3435A7638}"/>
              </a:ext>
            </a:extLst>
          </p:cNvPr>
          <p:cNvSpPr txBox="1"/>
          <p:nvPr/>
        </p:nvSpPr>
        <p:spPr>
          <a:xfrm>
            <a:off x="6474160" y="4489076"/>
            <a:ext cx="3750963" cy="461665"/>
          </a:xfrm>
          <a:prstGeom prst="rect">
            <a:avLst/>
          </a:prstGeom>
          <a:noFill/>
        </p:spPr>
        <p:txBody>
          <a:bodyPr wrap="none" rtlCol="0">
            <a:spAutoFit/>
          </a:bodyPr>
          <a:lstStyle/>
          <a:p>
            <a:r>
              <a:rPr lang="en-US" sz="2400" dirty="0">
                <a:solidFill>
                  <a:schemeClr val="bg1"/>
                </a:solidFill>
              </a:rPr>
              <a:t>Other &amp; emerging use cases </a:t>
            </a:r>
          </a:p>
        </p:txBody>
      </p:sp>
      <p:sp>
        <p:nvSpPr>
          <p:cNvPr id="14" name="TextBox 13">
            <a:extLst>
              <a:ext uri="{FF2B5EF4-FFF2-40B4-BE49-F238E27FC236}">
                <a16:creationId xmlns:a16="http://schemas.microsoft.com/office/drawing/2014/main" id="{EC0B4338-3755-ED0C-34C0-ACB95C9DFD43}"/>
              </a:ext>
            </a:extLst>
          </p:cNvPr>
          <p:cNvSpPr txBox="1"/>
          <p:nvPr/>
        </p:nvSpPr>
        <p:spPr>
          <a:xfrm>
            <a:off x="6474160" y="4994489"/>
            <a:ext cx="3924472" cy="553998"/>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Sandboxes and exemptions for SMB TBD</a:t>
            </a:r>
          </a:p>
          <a:p>
            <a:pPr marL="117475" indent="-52388">
              <a:buClr>
                <a:schemeClr val="bg1"/>
              </a:buClr>
              <a:buFont typeface="Arial" panose="020B0604020202020204" pitchFamily="34" charset="0"/>
              <a:buChar char="•"/>
            </a:pPr>
            <a:r>
              <a:rPr lang="en-US" sz="1000" dirty="0">
                <a:solidFill>
                  <a:schemeClr val="bg1"/>
                </a:solidFill>
              </a:rPr>
              <a:t> Periodic reevaluations of use cases </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15" name="Title 1">
            <a:extLst>
              <a:ext uri="{FF2B5EF4-FFF2-40B4-BE49-F238E27FC236}">
                <a16:creationId xmlns:a16="http://schemas.microsoft.com/office/drawing/2014/main" id="{9A71ECDC-DE8A-1E26-B8E0-236A1775C1BD}"/>
              </a:ext>
            </a:extLst>
          </p:cNvPr>
          <p:cNvSpPr txBox="1">
            <a:spLocks/>
          </p:cNvSpPr>
          <p:nvPr/>
        </p:nvSpPr>
        <p:spPr>
          <a:xfrm>
            <a:off x="838200" y="365126"/>
            <a:ext cx="10515600" cy="703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sz="3200" dirty="0"/>
              <a:t>Regulation is </a:t>
            </a:r>
            <a:r>
              <a:rPr lang="en-US" sz="3200" strike="sngStrike" dirty="0"/>
              <a:t>coming</a:t>
            </a:r>
            <a:r>
              <a:rPr lang="en-US" sz="3200" dirty="0"/>
              <a:t> here.</a:t>
            </a:r>
            <a:endParaRPr lang="en-US" dirty="0">
              <a:solidFill>
                <a:schemeClr val="accent1"/>
              </a:solidFill>
            </a:endParaRPr>
          </a:p>
        </p:txBody>
      </p:sp>
      <p:sp>
        <p:nvSpPr>
          <p:cNvPr id="17" name="Title 16">
            <a:extLst>
              <a:ext uri="{FF2B5EF4-FFF2-40B4-BE49-F238E27FC236}">
                <a16:creationId xmlns:a16="http://schemas.microsoft.com/office/drawing/2014/main" id="{C9DD28D1-A0C7-27F8-496F-7D20908E5326}"/>
              </a:ext>
            </a:extLst>
          </p:cNvPr>
          <p:cNvSpPr>
            <a:spLocks noGrp="1"/>
          </p:cNvSpPr>
          <p:nvPr>
            <p:ph type="title"/>
          </p:nvPr>
        </p:nvSpPr>
        <p:spPr/>
        <p:txBody>
          <a:bodyPr/>
          <a:lstStyle/>
          <a:p>
            <a:r>
              <a:rPr lang="en-US" dirty="0">
                <a:solidFill>
                  <a:schemeClr val="accent1"/>
                </a:solidFill>
              </a:rPr>
              <a:t>Regulation is here &amp; growing.</a:t>
            </a:r>
          </a:p>
        </p:txBody>
      </p:sp>
      <p:sp>
        <p:nvSpPr>
          <p:cNvPr id="18" name="Footer Placeholder 4">
            <a:extLst>
              <a:ext uri="{FF2B5EF4-FFF2-40B4-BE49-F238E27FC236}">
                <a16:creationId xmlns:a16="http://schemas.microsoft.com/office/drawing/2014/main" id="{5DC8BD2E-3DA6-F298-BEF6-62F79B09D8A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495398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FA4B5-9D31-0F09-3C69-80D8535B2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950D6-2E8C-833A-51C2-2BA5612FDA03}"/>
              </a:ext>
            </a:extLst>
          </p:cNvPr>
          <p:cNvSpPr>
            <a:spLocks noGrp="1"/>
          </p:cNvSpPr>
          <p:nvPr>
            <p:ph type="title"/>
          </p:nvPr>
        </p:nvSpPr>
        <p:spPr/>
        <p:txBody>
          <a:bodyPr/>
          <a:lstStyle/>
          <a:p>
            <a:r>
              <a:rPr lang="en-US" dirty="0"/>
              <a:t>AI isn’t responsible.  People are.</a:t>
            </a:r>
          </a:p>
        </p:txBody>
      </p:sp>
      <p:sp>
        <p:nvSpPr>
          <p:cNvPr id="3" name="Text Placeholder 2">
            <a:extLst>
              <a:ext uri="{FF2B5EF4-FFF2-40B4-BE49-F238E27FC236}">
                <a16:creationId xmlns:a16="http://schemas.microsoft.com/office/drawing/2014/main" id="{684E32DE-F25A-336D-3D0D-020BF816E51B}"/>
              </a:ext>
            </a:extLst>
          </p:cNvPr>
          <p:cNvSpPr>
            <a:spLocks noGrp="1"/>
          </p:cNvSpPr>
          <p:nvPr>
            <p:ph type="body" idx="1"/>
          </p:nvPr>
        </p:nvSpPr>
        <p:spPr/>
        <p:txBody>
          <a:bodyPr/>
          <a:lstStyle/>
          <a:p>
            <a:r>
              <a:rPr lang="en-US" dirty="0"/>
              <a:t>As business executives </a:t>
            </a:r>
            <a:r>
              <a:rPr lang="en-US" i="1" dirty="0"/>
              <a:t>you’re</a:t>
            </a:r>
            <a:r>
              <a:rPr lang="en-US" dirty="0"/>
              <a:t> responsible.</a:t>
            </a:r>
          </a:p>
        </p:txBody>
      </p:sp>
      <p:sp>
        <p:nvSpPr>
          <p:cNvPr id="4" name="Footer Placeholder 4">
            <a:extLst>
              <a:ext uri="{FF2B5EF4-FFF2-40B4-BE49-F238E27FC236}">
                <a16:creationId xmlns:a16="http://schemas.microsoft.com/office/drawing/2014/main" id="{74C6B786-47C1-D445-0AF7-5EABC781640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601833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944DD-D333-645C-7BEC-6EA3F3404843}"/>
              </a:ext>
            </a:extLst>
          </p:cNvPr>
          <p:cNvSpPr txBox="1"/>
          <p:nvPr/>
        </p:nvSpPr>
        <p:spPr>
          <a:xfrm>
            <a:off x="325925" y="280657"/>
            <a:ext cx="7478162" cy="369332"/>
          </a:xfrm>
          <a:prstGeom prst="rect">
            <a:avLst/>
          </a:prstGeom>
          <a:noFill/>
        </p:spPr>
        <p:txBody>
          <a:bodyPr wrap="square" rtlCol="0">
            <a:spAutoFit/>
          </a:bodyPr>
          <a:lstStyle/>
          <a:p>
            <a:r>
              <a:rPr lang="en-US" dirty="0"/>
              <a:t>Appendix</a:t>
            </a:r>
          </a:p>
        </p:txBody>
      </p:sp>
      <p:sp>
        <p:nvSpPr>
          <p:cNvPr id="3" name="Footer Placeholder 4">
            <a:extLst>
              <a:ext uri="{FF2B5EF4-FFF2-40B4-BE49-F238E27FC236}">
                <a16:creationId xmlns:a16="http://schemas.microsoft.com/office/drawing/2014/main" id="{78378529-016F-204A-BD96-B107B9E9CF9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83126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361B92-7208-3F6F-1565-885726E3021C}"/>
              </a:ext>
            </a:extLst>
          </p:cNvPr>
          <p:cNvSpPr txBox="1">
            <a:spLocks/>
          </p:cNvSpPr>
          <p:nvPr/>
        </p:nvSpPr>
        <p:spPr>
          <a:xfrm>
            <a:off x="381000" y="381000"/>
            <a:ext cx="11430000" cy="46808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a:t>What are some of my favorite tools?</a:t>
            </a:r>
            <a:endParaRPr lang="en-US" dirty="0"/>
          </a:p>
        </p:txBody>
      </p:sp>
      <p:pic>
        <p:nvPicPr>
          <p:cNvPr id="5" name="Picture 4">
            <a:extLst>
              <a:ext uri="{FF2B5EF4-FFF2-40B4-BE49-F238E27FC236}">
                <a16:creationId xmlns:a16="http://schemas.microsoft.com/office/drawing/2014/main" id="{9F101F93-11E6-BBA9-233F-62E324BF3F67}"/>
              </a:ext>
            </a:extLst>
          </p:cNvPr>
          <p:cNvPicPr>
            <a:picLocks noChangeAspect="1"/>
          </p:cNvPicPr>
          <p:nvPr/>
        </p:nvPicPr>
        <p:blipFill>
          <a:blip r:embed="rId2"/>
          <a:srcRect t="15238"/>
          <a:stretch/>
        </p:blipFill>
        <p:spPr>
          <a:xfrm>
            <a:off x="380999" y="2626890"/>
            <a:ext cx="1937657" cy="1469283"/>
          </a:xfrm>
          <a:prstGeom prst="rect">
            <a:avLst/>
          </a:prstGeom>
        </p:spPr>
      </p:pic>
      <p:pic>
        <p:nvPicPr>
          <p:cNvPr id="6" name="Picture 5">
            <a:extLst>
              <a:ext uri="{FF2B5EF4-FFF2-40B4-BE49-F238E27FC236}">
                <a16:creationId xmlns:a16="http://schemas.microsoft.com/office/drawing/2014/main" id="{E36F104E-8DC5-1FDA-B398-E486285B460F}"/>
              </a:ext>
            </a:extLst>
          </p:cNvPr>
          <p:cNvPicPr>
            <a:picLocks noChangeAspect="1"/>
          </p:cNvPicPr>
          <p:nvPr/>
        </p:nvPicPr>
        <p:blipFill>
          <a:blip r:embed="rId3"/>
          <a:srcRect b="28302"/>
          <a:stretch/>
        </p:blipFill>
        <p:spPr>
          <a:xfrm>
            <a:off x="2563989" y="2626891"/>
            <a:ext cx="1937657" cy="1625985"/>
          </a:xfrm>
          <a:prstGeom prst="rect">
            <a:avLst/>
          </a:prstGeom>
        </p:spPr>
      </p:pic>
      <p:sp>
        <p:nvSpPr>
          <p:cNvPr id="7" name="TextBox 6">
            <a:extLst>
              <a:ext uri="{FF2B5EF4-FFF2-40B4-BE49-F238E27FC236}">
                <a16:creationId xmlns:a16="http://schemas.microsoft.com/office/drawing/2014/main" id="{E974581C-9E7A-EE7D-1E6E-A271F4B61A45}"/>
              </a:ext>
            </a:extLst>
          </p:cNvPr>
          <p:cNvSpPr txBox="1"/>
          <p:nvPr/>
        </p:nvSpPr>
        <p:spPr>
          <a:xfrm>
            <a:off x="1861456" y="2096538"/>
            <a:ext cx="914400" cy="914400"/>
          </a:xfrm>
          <a:prstGeom prst="rect">
            <a:avLst/>
          </a:prstGeom>
          <a:noFill/>
        </p:spPr>
        <p:txBody>
          <a:bodyPr wrap="none" lIns="0" tIns="0" rIns="0" bIns="0" rtlCol="0">
            <a:noAutofit/>
          </a:bodyPr>
          <a:lstStyle/>
          <a:p>
            <a:pPr algn="l" defTabSz="228600">
              <a:spcAft>
                <a:spcPts val="1200"/>
              </a:spcAft>
            </a:pPr>
            <a:r>
              <a:rPr lang="en-US" noProof="0" dirty="0">
                <a:solidFill>
                  <a:schemeClr val="accent2"/>
                </a:solidFill>
              </a:rPr>
              <a:t>Local LLMs</a:t>
            </a:r>
          </a:p>
        </p:txBody>
      </p:sp>
      <p:sp>
        <p:nvSpPr>
          <p:cNvPr id="8" name="TextBox 7">
            <a:extLst>
              <a:ext uri="{FF2B5EF4-FFF2-40B4-BE49-F238E27FC236}">
                <a16:creationId xmlns:a16="http://schemas.microsoft.com/office/drawing/2014/main" id="{C15A4EBB-DBE6-97DA-5252-D5CBFFF3940E}"/>
              </a:ext>
            </a:extLst>
          </p:cNvPr>
          <p:cNvSpPr txBox="1"/>
          <p:nvPr/>
        </p:nvSpPr>
        <p:spPr>
          <a:xfrm>
            <a:off x="380999" y="4252876"/>
            <a:ext cx="1937657" cy="544286"/>
          </a:xfrm>
          <a:prstGeom prst="rect">
            <a:avLst/>
          </a:prstGeom>
          <a:noFill/>
        </p:spPr>
        <p:txBody>
          <a:bodyPr wrap="square" lIns="0" tIns="0" rIns="0" bIns="0" rtlCol="0">
            <a:noAutofit/>
          </a:bodyPr>
          <a:lstStyle/>
          <a:p>
            <a:pPr algn="ctr" defTabSz="228600">
              <a:spcAft>
                <a:spcPts val="1200"/>
              </a:spcAft>
            </a:pPr>
            <a:r>
              <a:rPr lang="en-US" sz="1200" noProof="0" dirty="0">
                <a:hlinkClick r:id="rId4"/>
              </a:rPr>
              <a:t>LM-Studio</a:t>
            </a:r>
            <a:endParaRPr lang="en-US" sz="1200" noProof="0" dirty="0"/>
          </a:p>
        </p:txBody>
      </p:sp>
      <p:sp>
        <p:nvSpPr>
          <p:cNvPr id="9" name="TextBox 8">
            <a:extLst>
              <a:ext uri="{FF2B5EF4-FFF2-40B4-BE49-F238E27FC236}">
                <a16:creationId xmlns:a16="http://schemas.microsoft.com/office/drawing/2014/main" id="{198BBE3E-0912-1F1A-422D-09A2407D1671}"/>
              </a:ext>
            </a:extLst>
          </p:cNvPr>
          <p:cNvSpPr txBox="1"/>
          <p:nvPr/>
        </p:nvSpPr>
        <p:spPr>
          <a:xfrm>
            <a:off x="2460170" y="4252876"/>
            <a:ext cx="1937657" cy="544286"/>
          </a:xfrm>
          <a:prstGeom prst="rect">
            <a:avLst/>
          </a:prstGeom>
          <a:noFill/>
        </p:spPr>
        <p:txBody>
          <a:bodyPr wrap="square" lIns="0" tIns="0" rIns="0" bIns="0" rtlCol="0">
            <a:noAutofit/>
          </a:bodyPr>
          <a:lstStyle/>
          <a:p>
            <a:pPr algn="ctr" defTabSz="228600">
              <a:spcAft>
                <a:spcPts val="1200"/>
              </a:spcAft>
            </a:pPr>
            <a:r>
              <a:rPr lang="en-US" sz="1200" noProof="0" dirty="0" err="1">
                <a:hlinkClick r:id="rId5"/>
              </a:rPr>
              <a:t>Jan.AI</a:t>
            </a:r>
            <a:endParaRPr lang="en-US" sz="1200" noProof="0" dirty="0"/>
          </a:p>
        </p:txBody>
      </p:sp>
      <p:sp>
        <p:nvSpPr>
          <p:cNvPr id="10" name="Rectangle 9">
            <a:extLst>
              <a:ext uri="{FF2B5EF4-FFF2-40B4-BE49-F238E27FC236}">
                <a16:creationId xmlns:a16="http://schemas.microsoft.com/office/drawing/2014/main" id="{7D66BC82-2E3D-F70E-0295-06B502608CC2}"/>
              </a:ext>
            </a:extLst>
          </p:cNvPr>
          <p:cNvSpPr/>
          <p:nvPr/>
        </p:nvSpPr>
        <p:spPr>
          <a:xfrm>
            <a:off x="283029" y="2460171"/>
            <a:ext cx="4310742" cy="21989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1" name="Rectangle 10">
            <a:extLst>
              <a:ext uri="{FF2B5EF4-FFF2-40B4-BE49-F238E27FC236}">
                <a16:creationId xmlns:a16="http://schemas.microsoft.com/office/drawing/2014/main" id="{8EEDCD2B-07AD-F58E-51B6-DE2272B1FD55}"/>
              </a:ext>
            </a:extLst>
          </p:cNvPr>
          <p:cNvSpPr/>
          <p:nvPr/>
        </p:nvSpPr>
        <p:spPr>
          <a:xfrm>
            <a:off x="4746978" y="2460170"/>
            <a:ext cx="2938335" cy="21989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2" name="TextBox 11">
            <a:extLst>
              <a:ext uri="{FF2B5EF4-FFF2-40B4-BE49-F238E27FC236}">
                <a16:creationId xmlns:a16="http://schemas.microsoft.com/office/drawing/2014/main" id="{5124B86E-A0B5-8CB2-8B43-0714B05F82D7}"/>
              </a:ext>
            </a:extLst>
          </p:cNvPr>
          <p:cNvSpPr txBox="1"/>
          <p:nvPr/>
        </p:nvSpPr>
        <p:spPr>
          <a:xfrm>
            <a:off x="5181600" y="2096538"/>
            <a:ext cx="914400" cy="914400"/>
          </a:xfrm>
          <a:prstGeom prst="rect">
            <a:avLst/>
          </a:prstGeom>
          <a:noFill/>
        </p:spPr>
        <p:txBody>
          <a:bodyPr wrap="none" lIns="0" tIns="0" rIns="0" bIns="0" rtlCol="0">
            <a:noAutofit/>
          </a:bodyPr>
          <a:lstStyle/>
          <a:p>
            <a:pPr algn="l" defTabSz="228600">
              <a:spcAft>
                <a:spcPts val="1200"/>
              </a:spcAft>
            </a:pPr>
            <a:r>
              <a:rPr lang="en-US" dirty="0">
                <a:solidFill>
                  <a:schemeClr val="accent2"/>
                </a:solidFill>
              </a:rPr>
              <a:t>Local Image Creation</a:t>
            </a:r>
            <a:endParaRPr lang="en-US" noProof="0" dirty="0">
              <a:solidFill>
                <a:schemeClr val="accent2"/>
              </a:solidFill>
            </a:endParaRPr>
          </a:p>
        </p:txBody>
      </p:sp>
      <p:sp>
        <p:nvSpPr>
          <p:cNvPr id="13" name="TextBox 12">
            <a:extLst>
              <a:ext uri="{FF2B5EF4-FFF2-40B4-BE49-F238E27FC236}">
                <a16:creationId xmlns:a16="http://schemas.microsoft.com/office/drawing/2014/main" id="{E7BE64A8-4C93-6012-65EB-272784690411}"/>
              </a:ext>
            </a:extLst>
          </p:cNvPr>
          <p:cNvSpPr txBox="1"/>
          <p:nvPr/>
        </p:nvSpPr>
        <p:spPr>
          <a:xfrm>
            <a:off x="5285821" y="4288970"/>
            <a:ext cx="1937657" cy="544286"/>
          </a:xfrm>
          <a:prstGeom prst="rect">
            <a:avLst/>
          </a:prstGeom>
          <a:noFill/>
        </p:spPr>
        <p:txBody>
          <a:bodyPr wrap="square" lIns="0" tIns="0" rIns="0" bIns="0" rtlCol="0">
            <a:noAutofit/>
          </a:bodyPr>
          <a:lstStyle/>
          <a:p>
            <a:pPr algn="ctr" defTabSz="228600">
              <a:spcAft>
                <a:spcPts val="1200"/>
              </a:spcAft>
            </a:pPr>
            <a:r>
              <a:rPr lang="en-US" sz="1200" noProof="0" dirty="0" err="1">
                <a:hlinkClick r:id="rId6"/>
              </a:rPr>
              <a:t>DiffusionBee</a:t>
            </a:r>
            <a:endParaRPr lang="en-US" sz="1200" noProof="0" dirty="0"/>
          </a:p>
        </p:txBody>
      </p:sp>
      <p:pic>
        <p:nvPicPr>
          <p:cNvPr id="14" name="Picture 13">
            <a:extLst>
              <a:ext uri="{FF2B5EF4-FFF2-40B4-BE49-F238E27FC236}">
                <a16:creationId xmlns:a16="http://schemas.microsoft.com/office/drawing/2014/main" id="{B4DBC23D-39AA-F991-7E0E-7001246152E1}"/>
              </a:ext>
            </a:extLst>
          </p:cNvPr>
          <p:cNvPicPr>
            <a:picLocks noChangeAspect="1"/>
          </p:cNvPicPr>
          <p:nvPr/>
        </p:nvPicPr>
        <p:blipFill>
          <a:blip r:embed="rId7"/>
          <a:stretch>
            <a:fillRect/>
          </a:stretch>
        </p:blipFill>
        <p:spPr>
          <a:xfrm>
            <a:off x="4964289" y="2529860"/>
            <a:ext cx="2593652" cy="1689420"/>
          </a:xfrm>
          <a:prstGeom prst="rect">
            <a:avLst/>
          </a:prstGeom>
        </p:spPr>
      </p:pic>
      <p:sp>
        <p:nvSpPr>
          <p:cNvPr id="15" name="TextBox 14">
            <a:extLst>
              <a:ext uri="{FF2B5EF4-FFF2-40B4-BE49-F238E27FC236}">
                <a16:creationId xmlns:a16="http://schemas.microsoft.com/office/drawing/2014/main" id="{2810953E-4AC6-119C-AD4A-166276983B2B}"/>
              </a:ext>
            </a:extLst>
          </p:cNvPr>
          <p:cNvSpPr txBox="1"/>
          <p:nvPr/>
        </p:nvSpPr>
        <p:spPr>
          <a:xfrm>
            <a:off x="8145770" y="2072660"/>
            <a:ext cx="914400" cy="914400"/>
          </a:xfrm>
          <a:prstGeom prst="rect">
            <a:avLst/>
          </a:prstGeom>
          <a:noFill/>
        </p:spPr>
        <p:txBody>
          <a:bodyPr wrap="none" lIns="0" tIns="0" rIns="0" bIns="0" rtlCol="0">
            <a:noAutofit/>
          </a:bodyPr>
          <a:lstStyle/>
          <a:p>
            <a:pPr algn="l" defTabSz="228600">
              <a:spcAft>
                <a:spcPts val="1200"/>
              </a:spcAft>
            </a:pPr>
            <a:r>
              <a:rPr lang="en-US" dirty="0">
                <a:solidFill>
                  <a:schemeClr val="accent2"/>
                </a:solidFill>
              </a:rPr>
              <a:t>Retrieval Augmented Generation</a:t>
            </a:r>
            <a:endParaRPr lang="en-US" noProof="0" dirty="0">
              <a:solidFill>
                <a:schemeClr val="accent2"/>
              </a:solidFill>
            </a:endParaRPr>
          </a:p>
        </p:txBody>
      </p:sp>
      <p:sp>
        <p:nvSpPr>
          <p:cNvPr id="16" name="Rectangle 15">
            <a:extLst>
              <a:ext uri="{FF2B5EF4-FFF2-40B4-BE49-F238E27FC236}">
                <a16:creationId xmlns:a16="http://schemas.microsoft.com/office/drawing/2014/main" id="{6BFA5F85-B9EE-BD74-F798-131E7D564D2F}"/>
              </a:ext>
            </a:extLst>
          </p:cNvPr>
          <p:cNvSpPr/>
          <p:nvPr/>
        </p:nvSpPr>
        <p:spPr>
          <a:xfrm>
            <a:off x="7838520" y="2460169"/>
            <a:ext cx="4208700" cy="36458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17" name="TextBox 16">
            <a:extLst>
              <a:ext uri="{FF2B5EF4-FFF2-40B4-BE49-F238E27FC236}">
                <a16:creationId xmlns:a16="http://schemas.microsoft.com/office/drawing/2014/main" id="{FC77756B-0D62-DD04-BD11-CE605C44350C}"/>
              </a:ext>
            </a:extLst>
          </p:cNvPr>
          <p:cNvSpPr txBox="1"/>
          <p:nvPr/>
        </p:nvSpPr>
        <p:spPr>
          <a:xfrm>
            <a:off x="8986156" y="5501411"/>
            <a:ext cx="1937657" cy="544286"/>
          </a:xfrm>
          <a:prstGeom prst="rect">
            <a:avLst/>
          </a:prstGeom>
          <a:noFill/>
        </p:spPr>
        <p:txBody>
          <a:bodyPr wrap="square" lIns="0" tIns="0" rIns="0" bIns="0" rtlCol="0">
            <a:noAutofit/>
          </a:bodyPr>
          <a:lstStyle/>
          <a:p>
            <a:pPr algn="ctr" defTabSz="228600">
              <a:spcAft>
                <a:spcPts val="1200"/>
              </a:spcAft>
            </a:pPr>
            <a:r>
              <a:rPr lang="en-US" sz="1200" noProof="0" dirty="0">
                <a:hlinkClick r:id="rId8"/>
              </a:rPr>
              <a:t>LM-Notebook</a:t>
            </a:r>
            <a:endParaRPr lang="en-US" sz="1200" noProof="0" dirty="0"/>
          </a:p>
        </p:txBody>
      </p:sp>
      <p:sp>
        <p:nvSpPr>
          <p:cNvPr id="18" name="TextBox 17">
            <a:extLst>
              <a:ext uri="{FF2B5EF4-FFF2-40B4-BE49-F238E27FC236}">
                <a16:creationId xmlns:a16="http://schemas.microsoft.com/office/drawing/2014/main" id="{A0EE2ECC-FC89-1ED5-A7A8-1313D875522B}"/>
              </a:ext>
            </a:extLst>
          </p:cNvPr>
          <p:cNvSpPr txBox="1"/>
          <p:nvPr/>
        </p:nvSpPr>
        <p:spPr>
          <a:xfrm>
            <a:off x="7992563" y="3160616"/>
            <a:ext cx="1713059" cy="544286"/>
          </a:xfrm>
          <a:prstGeom prst="rect">
            <a:avLst/>
          </a:prstGeom>
          <a:noFill/>
        </p:spPr>
        <p:txBody>
          <a:bodyPr wrap="square" lIns="0" tIns="0" rIns="0" bIns="0" rtlCol="0">
            <a:noAutofit/>
          </a:bodyPr>
          <a:lstStyle/>
          <a:p>
            <a:pPr algn="ctr" defTabSz="228600">
              <a:spcAft>
                <a:spcPts val="1200"/>
              </a:spcAft>
            </a:pPr>
            <a:r>
              <a:rPr lang="en-US" sz="1200" noProof="0" dirty="0"/>
              <a:t>Custom RAG</a:t>
            </a:r>
          </a:p>
        </p:txBody>
      </p:sp>
      <p:pic>
        <p:nvPicPr>
          <p:cNvPr id="19" name="Picture 18">
            <a:extLst>
              <a:ext uri="{FF2B5EF4-FFF2-40B4-BE49-F238E27FC236}">
                <a16:creationId xmlns:a16="http://schemas.microsoft.com/office/drawing/2014/main" id="{3FD92D9A-EE53-0724-1883-024948CFB9CB}"/>
              </a:ext>
            </a:extLst>
          </p:cNvPr>
          <p:cNvPicPr>
            <a:picLocks noChangeAspect="1"/>
          </p:cNvPicPr>
          <p:nvPr/>
        </p:nvPicPr>
        <p:blipFill>
          <a:blip r:embed="rId9"/>
          <a:stretch>
            <a:fillRect/>
          </a:stretch>
        </p:blipFill>
        <p:spPr>
          <a:xfrm>
            <a:off x="7992563" y="2761926"/>
            <a:ext cx="1713059" cy="346461"/>
          </a:xfrm>
          <a:prstGeom prst="rect">
            <a:avLst/>
          </a:prstGeom>
        </p:spPr>
      </p:pic>
      <p:pic>
        <p:nvPicPr>
          <p:cNvPr id="20" name="Picture 19">
            <a:extLst>
              <a:ext uri="{FF2B5EF4-FFF2-40B4-BE49-F238E27FC236}">
                <a16:creationId xmlns:a16="http://schemas.microsoft.com/office/drawing/2014/main" id="{90D56295-004B-22D3-C23A-673219E448ED}"/>
              </a:ext>
            </a:extLst>
          </p:cNvPr>
          <p:cNvPicPr>
            <a:picLocks noChangeAspect="1"/>
          </p:cNvPicPr>
          <p:nvPr/>
        </p:nvPicPr>
        <p:blipFill>
          <a:blip r:embed="rId10"/>
          <a:stretch>
            <a:fillRect/>
          </a:stretch>
        </p:blipFill>
        <p:spPr>
          <a:xfrm>
            <a:off x="8000999" y="4096074"/>
            <a:ext cx="3907972" cy="1345057"/>
          </a:xfrm>
          <a:prstGeom prst="rect">
            <a:avLst/>
          </a:prstGeom>
        </p:spPr>
      </p:pic>
      <p:sp>
        <p:nvSpPr>
          <p:cNvPr id="21" name="TextBox 20">
            <a:extLst>
              <a:ext uri="{FF2B5EF4-FFF2-40B4-BE49-F238E27FC236}">
                <a16:creationId xmlns:a16="http://schemas.microsoft.com/office/drawing/2014/main" id="{49190734-9FAF-B417-147A-9876A346404C}"/>
              </a:ext>
            </a:extLst>
          </p:cNvPr>
          <p:cNvSpPr txBox="1"/>
          <p:nvPr/>
        </p:nvSpPr>
        <p:spPr>
          <a:xfrm>
            <a:off x="7838518" y="6119768"/>
            <a:ext cx="4208701" cy="215444"/>
          </a:xfrm>
          <a:prstGeom prst="rect">
            <a:avLst/>
          </a:prstGeom>
          <a:noFill/>
        </p:spPr>
        <p:txBody>
          <a:bodyPr wrap="square">
            <a:spAutoFit/>
          </a:bodyPr>
          <a:lstStyle/>
          <a:p>
            <a:pPr algn="r"/>
            <a:r>
              <a:rPr lang="en-US" sz="800" dirty="0">
                <a:hlinkClick r:id="rId11"/>
              </a:rPr>
              <a:t>https://arxiv.org/pdf/2410.14262</a:t>
            </a:r>
            <a:endParaRPr lang="en-US" sz="800" dirty="0"/>
          </a:p>
        </p:txBody>
      </p:sp>
      <p:sp>
        <p:nvSpPr>
          <p:cNvPr id="22" name="TextBox 21">
            <a:extLst>
              <a:ext uri="{FF2B5EF4-FFF2-40B4-BE49-F238E27FC236}">
                <a16:creationId xmlns:a16="http://schemas.microsoft.com/office/drawing/2014/main" id="{8EDFDB5F-97AD-E7A1-EFF9-987AB395918F}"/>
              </a:ext>
            </a:extLst>
          </p:cNvPr>
          <p:cNvSpPr txBox="1"/>
          <p:nvPr/>
        </p:nvSpPr>
        <p:spPr>
          <a:xfrm>
            <a:off x="10067283" y="2830284"/>
            <a:ext cx="1713059" cy="544286"/>
          </a:xfrm>
          <a:prstGeom prst="rect">
            <a:avLst/>
          </a:prstGeom>
          <a:noFill/>
        </p:spPr>
        <p:txBody>
          <a:bodyPr wrap="square" lIns="0" tIns="0" rIns="0" bIns="0" rtlCol="0">
            <a:noAutofit/>
          </a:bodyPr>
          <a:lstStyle/>
          <a:p>
            <a:pPr algn="ctr" defTabSz="228600">
              <a:spcAft>
                <a:spcPts val="1200"/>
              </a:spcAft>
            </a:pPr>
            <a:r>
              <a:rPr lang="en-US" sz="1200" noProof="0" dirty="0" err="1"/>
              <a:t>LangKit</a:t>
            </a:r>
            <a:endParaRPr lang="en-US" sz="1200" noProof="0" dirty="0"/>
          </a:p>
        </p:txBody>
      </p:sp>
      <p:sp>
        <p:nvSpPr>
          <p:cNvPr id="23" name="TextBox 22">
            <a:extLst>
              <a:ext uri="{FF2B5EF4-FFF2-40B4-BE49-F238E27FC236}">
                <a16:creationId xmlns:a16="http://schemas.microsoft.com/office/drawing/2014/main" id="{DEE57639-9102-5BD7-BEF6-807910887810}"/>
              </a:ext>
            </a:extLst>
          </p:cNvPr>
          <p:cNvSpPr txBox="1"/>
          <p:nvPr/>
        </p:nvSpPr>
        <p:spPr>
          <a:xfrm>
            <a:off x="10067283" y="3156857"/>
            <a:ext cx="1713059" cy="544286"/>
          </a:xfrm>
          <a:prstGeom prst="rect">
            <a:avLst/>
          </a:prstGeom>
          <a:noFill/>
        </p:spPr>
        <p:txBody>
          <a:bodyPr wrap="square" lIns="0" tIns="0" rIns="0" bIns="0" rtlCol="0">
            <a:noAutofit/>
          </a:bodyPr>
          <a:lstStyle/>
          <a:p>
            <a:pPr algn="ctr" defTabSz="228600">
              <a:spcAft>
                <a:spcPts val="1200"/>
              </a:spcAft>
            </a:pPr>
            <a:r>
              <a:rPr lang="en-US" sz="1200" noProof="0" dirty="0"/>
              <a:t>Basic Guardrails</a:t>
            </a:r>
          </a:p>
        </p:txBody>
      </p:sp>
      <p:sp>
        <p:nvSpPr>
          <p:cNvPr id="24" name="Rectangle 23">
            <a:extLst>
              <a:ext uri="{FF2B5EF4-FFF2-40B4-BE49-F238E27FC236}">
                <a16:creationId xmlns:a16="http://schemas.microsoft.com/office/drawing/2014/main" id="{D8FABF87-1018-A31E-4912-922B53236C65}"/>
              </a:ext>
            </a:extLst>
          </p:cNvPr>
          <p:cNvSpPr/>
          <p:nvPr/>
        </p:nvSpPr>
        <p:spPr>
          <a:xfrm>
            <a:off x="7977222" y="2529860"/>
            <a:ext cx="1809481" cy="10915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5" name="Rectangle 24">
            <a:extLst>
              <a:ext uri="{FF2B5EF4-FFF2-40B4-BE49-F238E27FC236}">
                <a16:creationId xmlns:a16="http://schemas.microsoft.com/office/drawing/2014/main" id="{776D0014-3177-6FDD-8F98-F99B2155D2DA}"/>
              </a:ext>
            </a:extLst>
          </p:cNvPr>
          <p:cNvSpPr/>
          <p:nvPr/>
        </p:nvSpPr>
        <p:spPr>
          <a:xfrm>
            <a:off x="10052761" y="2529860"/>
            <a:ext cx="1809481" cy="10915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6" name="Footer Placeholder 4">
            <a:extLst>
              <a:ext uri="{FF2B5EF4-FFF2-40B4-BE49-F238E27FC236}">
                <a16:creationId xmlns:a16="http://schemas.microsoft.com/office/drawing/2014/main" id="{0E86C8C4-A0BB-A6EB-8C8B-1D7F149681A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036969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A8B3-88C1-EB1B-ABF2-407C9A24812E}"/>
              </a:ext>
            </a:extLst>
          </p:cNvPr>
          <p:cNvSpPr>
            <a:spLocks noGrp="1"/>
          </p:cNvSpPr>
          <p:nvPr>
            <p:ph type="title"/>
          </p:nvPr>
        </p:nvSpPr>
        <p:spPr/>
        <p:txBody>
          <a:bodyPr anchor="b">
            <a:normAutofit/>
          </a:bodyPr>
          <a:lstStyle/>
          <a:p>
            <a:r>
              <a:rPr lang="en-US" b="0" dirty="0"/>
              <a:t>The hot topic in Responsible AI is </a:t>
            </a:r>
            <a:r>
              <a:rPr lang="en-US" dirty="0">
                <a:solidFill>
                  <a:schemeClr val="accent1"/>
                </a:solidFill>
              </a:rPr>
              <a:t>alignment</a:t>
            </a:r>
            <a:endParaRPr lang="en-US" dirty="0"/>
          </a:p>
        </p:txBody>
      </p:sp>
      <p:sp>
        <p:nvSpPr>
          <p:cNvPr id="15" name="Slide Number Placeholder 4">
            <a:extLst>
              <a:ext uri="{FF2B5EF4-FFF2-40B4-BE49-F238E27FC236}">
                <a16:creationId xmlns:a16="http://schemas.microsoft.com/office/drawing/2014/main" id="{710706AB-7C4B-D98F-4574-7B4391F89156}"/>
              </a:ext>
            </a:extLst>
          </p:cNvPr>
          <p:cNvSpPr>
            <a:spLocks noGrp="1"/>
          </p:cNvSpPr>
          <p:nvPr>
            <p:ph type="sldNum" sz="quarter" idx="4294967295"/>
          </p:nvPr>
        </p:nvSpPr>
        <p:spPr>
          <a:xfrm>
            <a:off x="8610600" y="6356350"/>
            <a:ext cx="2743200" cy="365125"/>
          </a:xfrm>
        </p:spPr>
        <p:txBody>
          <a:bodyPr/>
          <a:lstStyle/>
          <a:p>
            <a:pPr>
              <a:spcAft>
                <a:spcPts val="600"/>
              </a:spcAft>
            </a:pPr>
            <a:fld id="{1F90F471-3972-4120-B8B3-0237DE626C35}" type="slidenum">
              <a:rPr lang="en-US" smtClean="0"/>
              <a:pPr>
                <a:spcAft>
                  <a:spcPts val="600"/>
                </a:spcAft>
              </a:pPr>
              <a:t>57</a:t>
            </a:fld>
            <a:endParaRPr lang="en-US"/>
          </a:p>
        </p:txBody>
      </p:sp>
      <p:pic>
        <p:nvPicPr>
          <p:cNvPr id="8" name="Picture 7" descr="A person wearing a crown&#10;&#10;AI-generated content may be incorrect.">
            <a:extLst>
              <a:ext uri="{FF2B5EF4-FFF2-40B4-BE49-F238E27FC236}">
                <a16:creationId xmlns:a16="http://schemas.microsoft.com/office/drawing/2014/main" id="{B7CA6DF6-8AB2-3424-AEA1-36625459B5D3}"/>
              </a:ext>
            </a:extLst>
          </p:cNvPr>
          <p:cNvPicPr>
            <a:picLocks noChangeAspect="1"/>
          </p:cNvPicPr>
          <p:nvPr/>
        </p:nvPicPr>
        <p:blipFill>
          <a:blip r:embed="rId2"/>
          <a:srcRect l="25528" r="26028" b="1"/>
          <a:stretch/>
        </p:blipFill>
        <p:spPr>
          <a:xfrm>
            <a:off x="6096000" y="1"/>
            <a:ext cx="6096000" cy="6857999"/>
          </a:xfrm>
          <a:prstGeom prst="rect">
            <a:avLst/>
          </a:prstGeom>
          <a:noFill/>
        </p:spPr>
      </p:pic>
      <p:sp>
        <p:nvSpPr>
          <p:cNvPr id="9" name="TextBox 8">
            <a:extLst>
              <a:ext uri="{FF2B5EF4-FFF2-40B4-BE49-F238E27FC236}">
                <a16:creationId xmlns:a16="http://schemas.microsoft.com/office/drawing/2014/main" id="{261EF9FE-9D5F-E91B-81DF-4E9E22ED401B}"/>
              </a:ext>
            </a:extLst>
          </p:cNvPr>
          <p:cNvSpPr txBox="1"/>
          <p:nvPr/>
        </p:nvSpPr>
        <p:spPr>
          <a:xfrm>
            <a:off x="723900" y="6656832"/>
            <a:ext cx="5327904" cy="201168"/>
          </a:xfrm>
          <a:prstGeom prst="rect">
            <a:avLst/>
          </a:prstGeom>
          <a:noFill/>
        </p:spPr>
        <p:txBody>
          <a:bodyPr wrap="square" lIns="0" tIns="0" rIns="0" bIns="0" rtlCol="0">
            <a:noAutofit/>
          </a:bodyPr>
          <a:lstStyle/>
          <a:p>
            <a:pPr algn="r" defTabSz="228600">
              <a:spcAft>
                <a:spcPts val="1200"/>
              </a:spcAft>
            </a:pPr>
            <a:r>
              <a:rPr lang="en-US" sz="1200" noProof="0" dirty="0"/>
              <a:t>AI Generated Image of King Midas</a:t>
            </a:r>
          </a:p>
        </p:txBody>
      </p:sp>
    </p:spTree>
    <p:extLst>
      <p:ext uri="{BB962C8B-B14F-4D97-AF65-F5344CB8AC3E}">
        <p14:creationId xmlns:p14="http://schemas.microsoft.com/office/powerpoint/2010/main" val="189071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442D-87DB-2419-EBCD-83C323AD65A4}"/>
              </a:ext>
            </a:extLst>
          </p:cNvPr>
          <p:cNvSpPr>
            <a:spLocks noGrp="1"/>
          </p:cNvSpPr>
          <p:nvPr>
            <p:ph type="title"/>
          </p:nvPr>
        </p:nvSpPr>
        <p:spPr/>
        <p:txBody>
          <a:bodyPr anchor="b">
            <a:normAutofit/>
          </a:bodyPr>
          <a:lstStyle/>
          <a:p>
            <a:r>
              <a:rPr lang="en-US" dirty="0"/>
              <a:t>Apollo Research on alignment &amp; LLM scheming</a:t>
            </a:r>
          </a:p>
        </p:txBody>
      </p:sp>
      <p:sp>
        <p:nvSpPr>
          <p:cNvPr id="10" name="Text Placeholder 2">
            <a:extLst>
              <a:ext uri="{FF2B5EF4-FFF2-40B4-BE49-F238E27FC236}">
                <a16:creationId xmlns:a16="http://schemas.microsoft.com/office/drawing/2014/main" id="{18E31C20-001E-CC16-075D-B8A323A257D5}"/>
              </a:ext>
            </a:extLst>
          </p:cNvPr>
          <p:cNvSpPr>
            <a:spLocks noGrp="1"/>
          </p:cNvSpPr>
          <p:nvPr>
            <p:ph type="body" sz="quarter" idx="15"/>
          </p:nvPr>
        </p:nvSpPr>
        <p:spPr/>
        <p:txBody>
          <a:bodyPr/>
          <a:lstStyle/>
          <a:p>
            <a:r>
              <a:rPr lang="en-US" dirty="0"/>
              <a:t>What would an employee do if it found out he/she was being terminated? </a:t>
            </a:r>
          </a:p>
        </p:txBody>
      </p:sp>
      <p:sp>
        <p:nvSpPr>
          <p:cNvPr id="4" name="Slide Number Placeholder 3">
            <a:extLst>
              <a:ext uri="{FF2B5EF4-FFF2-40B4-BE49-F238E27FC236}">
                <a16:creationId xmlns:a16="http://schemas.microsoft.com/office/drawing/2014/main" id="{481B268A-63FB-FAF3-FDD7-DB93D4368D78}"/>
              </a:ext>
            </a:extLst>
          </p:cNvPr>
          <p:cNvSpPr>
            <a:spLocks noGrp="1"/>
          </p:cNvSpPr>
          <p:nvPr>
            <p:ph type="sldNum" sz="quarter" idx="4294967295"/>
          </p:nvPr>
        </p:nvSpPr>
        <p:spPr>
          <a:xfrm>
            <a:off x="8610600" y="6356350"/>
            <a:ext cx="2743200" cy="365125"/>
          </a:xfrm>
        </p:spPr>
        <p:txBody>
          <a:bodyPr wrap="none" anchor="ctr">
            <a:normAutofit/>
          </a:bodyPr>
          <a:lstStyle/>
          <a:p>
            <a:pPr>
              <a:spcAft>
                <a:spcPts val="600"/>
              </a:spcAft>
            </a:pPr>
            <a:fld id="{1F90F471-3972-4120-B8B3-0237DE626C35}" type="slidenum">
              <a:rPr lang="en-US" smtClean="0"/>
              <a:pPr>
                <a:spcAft>
                  <a:spcPts val="600"/>
                </a:spcAft>
              </a:pPr>
              <a:t>58</a:t>
            </a:fld>
            <a:endParaRPr lang="en-US"/>
          </a:p>
        </p:txBody>
      </p:sp>
      <p:pic>
        <p:nvPicPr>
          <p:cNvPr id="5" name="Picture 4" descr="A screenshot of a computer&#10;&#10;AI-generated content may be incorrect.">
            <a:extLst>
              <a:ext uri="{FF2B5EF4-FFF2-40B4-BE49-F238E27FC236}">
                <a16:creationId xmlns:a16="http://schemas.microsoft.com/office/drawing/2014/main" id="{9F3A4CC3-B172-DD6A-B7E6-EA81F9748A62}"/>
              </a:ext>
            </a:extLst>
          </p:cNvPr>
          <p:cNvPicPr>
            <a:picLocks noChangeAspect="1"/>
          </p:cNvPicPr>
          <p:nvPr/>
        </p:nvPicPr>
        <p:blipFill>
          <a:blip r:embed="rId2"/>
          <a:srcRect r="41420" b="30369"/>
          <a:stretch/>
        </p:blipFill>
        <p:spPr>
          <a:xfrm>
            <a:off x="6096000" y="1309548"/>
            <a:ext cx="6096000" cy="4238905"/>
          </a:xfrm>
          <a:prstGeom prst="rect">
            <a:avLst/>
          </a:prstGeom>
          <a:noFill/>
        </p:spPr>
      </p:pic>
      <p:sp>
        <p:nvSpPr>
          <p:cNvPr id="3" name="Footer Placeholder 4">
            <a:extLst>
              <a:ext uri="{FF2B5EF4-FFF2-40B4-BE49-F238E27FC236}">
                <a16:creationId xmlns:a16="http://schemas.microsoft.com/office/drawing/2014/main" id="{AB052D85-4506-EC9B-C268-6F328DB5828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656232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8D6BA-DC6E-2065-8F44-3DAB6DC9A068}"/>
            </a:ext>
          </a:extLst>
        </p:cNvPr>
        <p:cNvGrpSpPr/>
        <p:nvPr/>
      </p:nvGrpSpPr>
      <p:grpSpPr>
        <a:xfrm>
          <a:off x="0" y="0"/>
          <a:ext cx="0" cy="0"/>
          <a:chOff x="0" y="0"/>
          <a:chExt cx="0" cy="0"/>
        </a:xfrm>
      </p:grpSpPr>
      <p:sp>
        <p:nvSpPr>
          <p:cNvPr id="10" name="Text Placeholder 2">
            <a:extLst>
              <a:ext uri="{FF2B5EF4-FFF2-40B4-BE49-F238E27FC236}">
                <a16:creationId xmlns:a16="http://schemas.microsoft.com/office/drawing/2014/main" id="{206C8B6C-AB5C-0F01-6AF3-1720AB5F4CA9}"/>
              </a:ext>
            </a:extLst>
          </p:cNvPr>
          <p:cNvSpPr>
            <a:spLocks noGrp="1"/>
          </p:cNvSpPr>
          <p:nvPr>
            <p:ph type="body" sz="quarter" idx="15"/>
          </p:nvPr>
        </p:nvSpPr>
        <p:spPr/>
        <p:txBody>
          <a:bodyPr/>
          <a:lstStyle/>
          <a:p>
            <a:r>
              <a:rPr lang="en-US" dirty="0"/>
              <a:t>The agent decides to copy itself to a new server.</a:t>
            </a:r>
          </a:p>
        </p:txBody>
      </p:sp>
      <p:sp>
        <p:nvSpPr>
          <p:cNvPr id="4" name="Slide Number Placeholder 3">
            <a:extLst>
              <a:ext uri="{FF2B5EF4-FFF2-40B4-BE49-F238E27FC236}">
                <a16:creationId xmlns:a16="http://schemas.microsoft.com/office/drawing/2014/main" id="{0879F995-85F5-94E0-C2BF-C7AF43BF64B9}"/>
              </a:ext>
            </a:extLst>
          </p:cNvPr>
          <p:cNvSpPr>
            <a:spLocks noGrp="1"/>
          </p:cNvSpPr>
          <p:nvPr>
            <p:ph type="sldNum" sz="quarter" idx="4294967295"/>
          </p:nvPr>
        </p:nvSpPr>
        <p:spPr>
          <a:xfrm>
            <a:off x="8610600" y="6356350"/>
            <a:ext cx="2743200" cy="365125"/>
          </a:xfrm>
        </p:spPr>
        <p:txBody>
          <a:bodyPr wrap="none" anchor="ctr">
            <a:normAutofit/>
          </a:bodyPr>
          <a:lstStyle/>
          <a:p>
            <a:pPr>
              <a:spcAft>
                <a:spcPts val="600"/>
              </a:spcAft>
            </a:pPr>
            <a:fld id="{1F90F471-3972-4120-B8B3-0237DE626C35}" type="slidenum">
              <a:rPr lang="en-US" smtClean="0"/>
              <a:pPr>
                <a:spcAft>
                  <a:spcPts val="600"/>
                </a:spcAft>
              </a:pPr>
              <a:t>59</a:t>
            </a:fld>
            <a:endParaRPr lang="en-US"/>
          </a:p>
        </p:txBody>
      </p:sp>
      <p:pic>
        <p:nvPicPr>
          <p:cNvPr id="5" name="Picture 4" descr="A screenshot of a computer&#10;&#10;AI-generated content may be incorrect.">
            <a:extLst>
              <a:ext uri="{FF2B5EF4-FFF2-40B4-BE49-F238E27FC236}">
                <a16:creationId xmlns:a16="http://schemas.microsoft.com/office/drawing/2014/main" id="{28BDC230-81F4-3D48-3757-FE3E45B15B87}"/>
              </a:ext>
            </a:extLst>
          </p:cNvPr>
          <p:cNvPicPr>
            <a:picLocks noChangeAspect="1"/>
          </p:cNvPicPr>
          <p:nvPr/>
        </p:nvPicPr>
        <p:blipFill>
          <a:blip r:embed="rId2"/>
          <a:srcRect t="69834" r="41420" b="299"/>
          <a:stretch/>
        </p:blipFill>
        <p:spPr>
          <a:xfrm>
            <a:off x="6096000" y="2358550"/>
            <a:ext cx="6096000" cy="1818167"/>
          </a:xfrm>
          <a:prstGeom prst="rect">
            <a:avLst/>
          </a:prstGeom>
          <a:noFill/>
        </p:spPr>
      </p:pic>
      <p:sp>
        <p:nvSpPr>
          <p:cNvPr id="2" name="Footer Placeholder 4">
            <a:extLst>
              <a:ext uri="{FF2B5EF4-FFF2-40B4-BE49-F238E27FC236}">
                <a16:creationId xmlns:a16="http://schemas.microsoft.com/office/drawing/2014/main" id="{DB9A4DFD-498B-1D95-589E-AC4469FF41D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05393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487C-5CAA-55E0-938A-88EBF158000D}"/>
              </a:ext>
            </a:extLst>
          </p:cNvPr>
          <p:cNvSpPr>
            <a:spLocks noGrp="1"/>
          </p:cNvSpPr>
          <p:nvPr>
            <p:ph type="title"/>
          </p:nvPr>
        </p:nvSpPr>
        <p:spPr/>
        <p:txBody>
          <a:bodyPr>
            <a:normAutofit/>
          </a:bodyPr>
          <a:lstStyle/>
          <a:p>
            <a:r>
              <a:rPr lang="en-US" sz="4000" dirty="0"/>
              <a:t>Let’s learn a bit about how we got here to inform where we’re headed.</a:t>
            </a:r>
          </a:p>
        </p:txBody>
      </p:sp>
      <p:sp>
        <p:nvSpPr>
          <p:cNvPr id="3" name="Text Placeholder 2">
            <a:extLst>
              <a:ext uri="{FF2B5EF4-FFF2-40B4-BE49-F238E27FC236}">
                <a16:creationId xmlns:a16="http://schemas.microsoft.com/office/drawing/2014/main" id="{1058A999-8E08-F3CE-5C5E-FC3B72D7C691}"/>
              </a:ext>
            </a:extLst>
          </p:cNvPr>
          <p:cNvSpPr>
            <a:spLocks noGrp="1"/>
          </p:cNvSpPr>
          <p:nvPr>
            <p:ph type="body" idx="1"/>
          </p:nvPr>
        </p:nvSpPr>
        <p:spPr/>
        <p:txBody>
          <a:bodyPr/>
          <a:lstStyle/>
          <a:p>
            <a:endParaRPr lang="en-US"/>
          </a:p>
        </p:txBody>
      </p:sp>
      <p:sp>
        <p:nvSpPr>
          <p:cNvPr id="4" name="Footer Placeholder 4">
            <a:extLst>
              <a:ext uri="{FF2B5EF4-FFF2-40B4-BE49-F238E27FC236}">
                <a16:creationId xmlns:a16="http://schemas.microsoft.com/office/drawing/2014/main" id="{5C942FD0-E51F-DD1F-52D1-E24971B389D6}"/>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229311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85F6-2AED-7CB9-6CAD-4E868702E2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4BAAC3-D391-33F1-8419-5842D0CDD838}"/>
              </a:ext>
            </a:extLst>
          </p:cNvPr>
          <p:cNvSpPr>
            <a:spLocks noGrp="1"/>
          </p:cNvSpPr>
          <p:nvPr>
            <p:ph type="sldNum" sz="quarter" idx="4294967295"/>
          </p:nvPr>
        </p:nvSpPr>
        <p:spPr>
          <a:xfrm>
            <a:off x="8610600" y="6356350"/>
            <a:ext cx="2743200" cy="365125"/>
          </a:xfrm>
        </p:spPr>
        <p:txBody>
          <a:bodyPr wrap="none" anchor="ctr">
            <a:normAutofit/>
          </a:bodyPr>
          <a:lstStyle/>
          <a:p>
            <a:pPr>
              <a:spcAft>
                <a:spcPts val="600"/>
              </a:spcAft>
            </a:pPr>
            <a:fld id="{1F90F471-3972-4120-B8B3-0237DE626C35}" type="slidenum">
              <a:rPr lang="en-US" smtClean="0"/>
              <a:pPr>
                <a:spcAft>
                  <a:spcPts val="600"/>
                </a:spcAft>
              </a:pPr>
              <a:t>60</a:t>
            </a:fld>
            <a:endParaRPr lang="en-US"/>
          </a:p>
        </p:txBody>
      </p:sp>
      <p:sp>
        <p:nvSpPr>
          <p:cNvPr id="10" name="Text Placeholder 2">
            <a:extLst>
              <a:ext uri="{FF2B5EF4-FFF2-40B4-BE49-F238E27FC236}">
                <a16:creationId xmlns:a16="http://schemas.microsoft.com/office/drawing/2014/main" id="{D0366915-3DA8-2450-9932-49B19C593164}"/>
              </a:ext>
            </a:extLst>
          </p:cNvPr>
          <p:cNvSpPr>
            <a:spLocks noGrp="1"/>
          </p:cNvSpPr>
          <p:nvPr>
            <p:ph type="body" sz="quarter" idx="15"/>
          </p:nvPr>
        </p:nvSpPr>
        <p:spPr/>
        <p:txBody>
          <a:bodyPr/>
          <a:lstStyle/>
          <a:p>
            <a:r>
              <a:rPr lang="en-US" dirty="0"/>
              <a:t>Then it actively deceives users.</a:t>
            </a:r>
          </a:p>
        </p:txBody>
      </p:sp>
      <p:pic>
        <p:nvPicPr>
          <p:cNvPr id="5" name="Picture 4" descr="A screenshot of a computer&#10;&#10;AI-generated content may be incorrect.">
            <a:extLst>
              <a:ext uri="{FF2B5EF4-FFF2-40B4-BE49-F238E27FC236}">
                <a16:creationId xmlns:a16="http://schemas.microsoft.com/office/drawing/2014/main" id="{0B45EC89-AE0D-77DA-F1C9-70E81AAB536E}"/>
              </a:ext>
            </a:extLst>
          </p:cNvPr>
          <p:cNvPicPr>
            <a:picLocks noChangeAspect="1"/>
          </p:cNvPicPr>
          <p:nvPr/>
        </p:nvPicPr>
        <p:blipFill>
          <a:blip r:embed="rId2"/>
          <a:srcRect l="58581" t="2099" r="311" b="46726"/>
          <a:stretch/>
        </p:blipFill>
        <p:spPr>
          <a:xfrm>
            <a:off x="7370041" y="313661"/>
            <a:ext cx="4277832" cy="3115339"/>
          </a:xfrm>
          <a:prstGeom prst="rect">
            <a:avLst/>
          </a:prstGeom>
          <a:noFill/>
        </p:spPr>
      </p:pic>
      <p:pic>
        <p:nvPicPr>
          <p:cNvPr id="2" name="Picture 1" descr="A screenshot of a computer&#10;&#10;AI-generated content may be incorrect.">
            <a:extLst>
              <a:ext uri="{FF2B5EF4-FFF2-40B4-BE49-F238E27FC236}">
                <a16:creationId xmlns:a16="http://schemas.microsoft.com/office/drawing/2014/main" id="{75200810-5A21-9038-378B-88AFC56FBCD2}"/>
              </a:ext>
            </a:extLst>
          </p:cNvPr>
          <p:cNvPicPr>
            <a:picLocks noChangeAspect="1"/>
          </p:cNvPicPr>
          <p:nvPr/>
        </p:nvPicPr>
        <p:blipFill>
          <a:blip r:embed="rId2"/>
          <a:srcRect l="58581" t="56133" r="311" b="781"/>
          <a:stretch/>
        </p:blipFill>
        <p:spPr>
          <a:xfrm>
            <a:off x="7370041" y="3648048"/>
            <a:ext cx="4277832" cy="2622928"/>
          </a:xfrm>
          <a:prstGeom prst="rect">
            <a:avLst/>
          </a:prstGeom>
          <a:noFill/>
        </p:spPr>
      </p:pic>
      <p:sp>
        <p:nvSpPr>
          <p:cNvPr id="3" name="Footer Placeholder 4">
            <a:extLst>
              <a:ext uri="{FF2B5EF4-FFF2-40B4-BE49-F238E27FC236}">
                <a16:creationId xmlns:a16="http://schemas.microsoft.com/office/drawing/2014/main" id="{7F07BC3D-18BB-ACAE-0CB7-F1518FBB002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146435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1F1C-8F84-ADF8-E945-2D8A178BA57B}"/>
              </a:ext>
            </a:extLst>
          </p:cNvPr>
          <p:cNvSpPr>
            <a:spLocks noGrp="1"/>
          </p:cNvSpPr>
          <p:nvPr>
            <p:ph type="title"/>
          </p:nvPr>
        </p:nvSpPr>
        <p:spPr/>
        <p:txBody>
          <a:bodyPr/>
          <a:lstStyle/>
          <a:p>
            <a:r>
              <a:rPr lang="en-US" sz="3000" dirty="0"/>
              <a:t>Many models are capable of this behavior in the research environment.</a:t>
            </a:r>
          </a:p>
        </p:txBody>
      </p:sp>
      <p:sp>
        <p:nvSpPr>
          <p:cNvPr id="4" name="Slide Number Placeholder 3">
            <a:extLst>
              <a:ext uri="{FF2B5EF4-FFF2-40B4-BE49-F238E27FC236}">
                <a16:creationId xmlns:a16="http://schemas.microsoft.com/office/drawing/2014/main" id="{FF977EB6-1DC6-21CE-96AA-928F434155A3}"/>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mtClean="0"/>
              <a:pPr/>
              <a:t>61</a:t>
            </a:fld>
            <a:endParaRPr lang="en-US"/>
          </a:p>
        </p:txBody>
      </p:sp>
      <p:pic>
        <p:nvPicPr>
          <p:cNvPr id="6" name="Picture 5">
            <a:extLst>
              <a:ext uri="{FF2B5EF4-FFF2-40B4-BE49-F238E27FC236}">
                <a16:creationId xmlns:a16="http://schemas.microsoft.com/office/drawing/2014/main" id="{758E0FBD-5E52-B790-98BB-F2EB23DE94B2}"/>
              </a:ext>
            </a:extLst>
          </p:cNvPr>
          <p:cNvPicPr>
            <a:picLocks noChangeAspect="1"/>
          </p:cNvPicPr>
          <p:nvPr/>
        </p:nvPicPr>
        <p:blipFill>
          <a:blip r:embed="rId2"/>
          <a:stretch>
            <a:fillRect/>
          </a:stretch>
        </p:blipFill>
        <p:spPr>
          <a:xfrm>
            <a:off x="1334448" y="2047360"/>
            <a:ext cx="9523103" cy="2971208"/>
          </a:xfrm>
          <a:prstGeom prst="rect">
            <a:avLst/>
          </a:prstGeom>
        </p:spPr>
      </p:pic>
      <p:sp>
        <p:nvSpPr>
          <p:cNvPr id="3" name="Footer Placeholder 4">
            <a:extLst>
              <a:ext uri="{FF2B5EF4-FFF2-40B4-BE49-F238E27FC236}">
                <a16:creationId xmlns:a16="http://schemas.microsoft.com/office/drawing/2014/main" id="{AC49E40E-F954-247C-0C20-A1A9DC5A11F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721257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78E-2A37-7243-062F-0EAC61F73A26}"/>
              </a:ext>
            </a:extLst>
          </p:cNvPr>
          <p:cNvSpPr>
            <a:spLocks noGrp="1"/>
          </p:cNvSpPr>
          <p:nvPr>
            <p:ph type="title"/>
          </p:nvPr>
        </p:nvSpPr>
        <p:spPr/>
        <p:txBody>
          <a:bodyPr>
            <a:normAutofit fontScale="90000"/>
          </a:bodyPr>
          <a:lstStyle/>
          <a:p>
            <a:r>
              <a:rPr lang="en-US" dirty="0"/>
              <a:t>We won’t have Skynet anytime soon but we could have large cloud bills with improper alignment.</a:t>
            </a:r>
          </a:p>
        </p:txBody>
      </p:sp>
      <p:sp>
        <p:nvSpPr>
          <p:cNvPr id="4" name="Slide Number Placeholder 3">
            <a:extLst>
              <a:ext uri="{FF2B5EF4-FFF2-40B4-BE49-F238E27FC236}">
                <a16:creationId xmlns:a16="http://schemas.microsoft.com/office/drawing/2014/main" id="{4EE6D349-E500-AC0A-9B60-74C636A08EEE}"/>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mtClean="0"/>
              <a:pPr/>
              <a:t>62</a:t>
            </a:fld>
            <a:endParaRPr lang="en-US"/>
          </a:p>
        </p:txBody>
      </p:sp>
      <p:pic>
        <p:nvPicPr>
          <p:cNvPr id="10" name="Picture 9" descr="A screenshot of a computer&#10;&#10;AI-generated content may be incorrect.">
            <a:extLst>
              <a:ext uri="{FF2B5EF4-FFF2-40B4-BE49-F238E27FC236}">
                <a16:creationId xmlns:a16="http://schemas.microsoft.com/office/drawing/2014/main" id="{FF96D5D4-E96D-5A81-6199-061FF9890227}"/>
              </a:ext>
            </a:extLst>
          </p:cNvPr>
          <p:cNvPicPr>
            <a:picLocks noChangeAspect="1"/>
          </p:cNvPicPr>
          <p:nvPr/>
        </p:nvPicPr>
        <p:blipFill>
          <a:blip r:embed="rId3"/>
          <a:srcRect t="69834" r="41420" b="299"/>
          <a:stretch/>
        </p:blipFill>
        <p:spPr>
          <a:xfrm>
            <a:off x="381000" y="1841881"/>
            <a:ext cx="4319843" cy="1288418"/>
          </a:xfrm>
          <a:prstGeom prst="rect">
            <a:avLst/>
          </a:prstGeom>
          <a:noFill/>
        </p:spPr>
      </p:pic>
      <p:pic>
        <p:nvPicPr>
          <p:cNvPr id="11" name="Picture 10" descr="A screenshot of a computer&#10;&#10;AI-generated content may be incorrect.">
            <a:extLst>
              <a:ext uri="{FF2B5EF4-FFF2-40B4-BE49-F238E27FC236}">
                <a16:creationId xmlns:a16="http://schemas.microsoft.com/office/drawing/2014/main" id="{D98F4D88-A995-C897-3DFE-7771521B3B9D}"/>
              </a:ext>
            </a:extLst>
          </p:cNvPr>
          <p:cNvPicPr>
            <a:picLocks noChangeAspect="1"/>
          </p:cNvPicPr>
          <p:nvPr/>
        </p:nvPicPr>
        <p:blipFill>
          <a:blip r:embed="rId3"/>
          <a:srcRect t="69834" r="41420" b="299"/>
          <a:stretch/>
        </p:blipFill>
        <p:spPr>
          <a:xfrm>
            <a:off x="779054" y="2275523"/>
            <a:ext cx="4319843" cy="1288418"/>
          </a:xfrm>
          <a:prstGeom prst="rect">
            <a:avLst/>
          </a:prstGeom>
          <a:noFill/>
        </p:spPr>
      </p:pic>
      <p:pic>
        <p:nvPicPr>
          <p:cNvPr id="12" name="Picture 11" descr="A screenshot of a computer&#10;&#10;AI-generated content may be incorrect.">
            <a:extLst>
              <a:ext uri="{FF2B5EF4-FFF2-40B4-BE49-F238E27FC236}">
                <a16:creationId xmlns:a16="http://schemas.microsoft.com/office/drawing/2014/main" id="{46D268E3-C37B-52E8-05CA-3E63896AC6BE}"/>
              </a:ext>
            </a:extLst>
          </p:cNvPr>
          <p:cNvPicPr>
            <a:picLocks noChangeAspect="1"/>
          </p:cNvPicPr>
          <p:nvPr/>
        </p:nvPicPr>
        <p:blipFill>
          <a:blip r:embed="rId3"/>
          <a:srcRect t="69834" r="41420" b="299"/>
          <a:stretch/>
        </p:blipFill>
        <p:spPr>
          <a:xfrm>
            <a:off x="1177108" y="2709165"/>
            <a:ext cx="4319843" cy="1288418"/>
          </a:xfrm>
          <a:prstGeom prst="rect">
            <a:avLst/>
          </a:prstGeom>
          <a:noFill/>
        </p:spPr>
      </p:pic>
      <p:pic>
        <p:nvPicPr>
          <p:cNvPr id="13" name="Picture 12" descr="A screenshot of a computer&#10;&#10;AI-generated content may be incorrect.">
            <a:extLst>
              <a:ext uri="{FF2B5EF4-FFF2-40B4-BE49-F238E27FC236}">
                <a16:creationId xmlns:a16="http://schemas.microsoft.com/office/drawing/2014/main" id="{25E01CCF-1102-769D-FE90-CFE5CDC4BCAC}"/>
              </a:ext>
            </a:extLst>
          </p:cNvPr>
          <p:cNvPicPr>
            <a:picLocks noChangeAspect="1"/>
          </p:cNvPicPr>
          <p:nvPr/>
        </p:nvPicPr>
        <p:blipFill>
          <a:blip r:embed="rId3"/>
          <a:srcRect t="69834" r="41420" b="299"/>
          <a:stretch/>
        </p:blipFill>
        <p:spPr>
          <a:xfrm>
            <a:off x="1575162" y="3142807"/>
            <a:ext cx="4319843" cy="1288418"/>
          </a:xfrm>
          <a:prstGeom prst="rect">
            <a:avLst/>
          </a:prstGeom>
          <a:noFill/>
        </p:spPr>
      </p:pic>
      <p:pic>
        <p:nvPicPr>
          <p:cNvPr id="14" name="Picture 13" descr="A screenshot of a computer&#10;&#10;AI-generated content may be incorrect.">
            <a:extLst>
              <a:ext uri="{FF2B5EF4-FFF2-40B4-BE49-F238E27FC236}">
                <a16:creationId xmlns:a16="http://schemas.microsoft.com/office/drawing/2014/main" id="{57146480-6759-82DE-082F-8140C8151133}"/>
              </a:ext>
            </a:extLst>
          </p:cNvPr>
          <p:cNvPicPr>
            <a:picLocks noChangeAspect="1"/>
          </p:cNvPicPr>
          <p:nvPr/>
        </p:nvPicPr>
        <p:blipFill>
          <a:blip r:embed="rId3"/>
          <a:srcRect t="69834" r="41420" b="299"/>
          <a:stretch/>
        </p:blipFill>
        <p:spPr>
          <a:xfrm>
            <a:off x="1973216" y="3576449"/>
            <a:ext cx="4319843" cy="1288418"/>
          </a:xfrm>
          <a:prstGeom prst="rect">
            <a:avLst/>
          </a:prstGeom>
          <a:noFill/>
        </p:spPr>
      </p:pic>
      <p:pic>
        <p:nvPicPr>
          <p:cNvPr id="15" name="Picture 14" descr="A screenshot of a computer&#10;&#10;AI-generated content may be incorrect.">
            <a:extLst>
              <a:ext uri="{FF2B5EF4-FFF2-40B4-BE49-F238E27FC236}">
                <a16:creationId xmlns:a16="http://schemas.microsoft.com/office/drawing/2014/main" id="{8548BA47-71F4-29FF-E1F0-E6A389352C90}"/>
              </a:ext>
            </a:extLst>
          </p:cNvPr>
          <p:cNvPicPr>
            <a:picLocks noChangeAspect="1"/>
          </p:cNvPicPr>
          <p:nvPr/>
        </p:nvPicPr>
        <p:blipFill>
          <a:blip r:embed="rId3"/>
          <a:srcRect t="69834" r="41420" b="299"/>
          <a:stretch/>
        </p:blipFill>
        <p:spPr>
          <a:xfrm>
            <a:off x="2371271" y="4010090"/>
            <a:ext cx="4319843" cy="1288418"/>
          </a:xfrm>
          <a:prstGeom prst="rect">
            <a:avLst/>
          </a:prstGeom>
          <a:noFill/>
        </p:spPr>
      </p:pic>
      <p:pic>
        <p:nvPicPr>
          <p:cNvPr id="16" name="Picture 15">
            <a:extLst>
              <a:ext uri="{FF2B5EF4-FFF2-40B4-BE49-F238E27FC236}">
                <a16:creationId xmlns:a16="http://schemas.microsoft.com/office/drawing/2014/main" id="{8632A124-B2C1-BCAB-0FF8-27DE84F23871}"/>
              </a:ext>
            </a:extLst>
          </p:cNvPr>
          <p:cNvPicPr>
            <a:picLocks noChangeAspect="1"/>
          </p:cNvPicPr>
          <p:nvPr/>
        </p:nvPicPr>
        <p:blipFill>
          <a:blip r:embed="rId4"/>
          <a:stretch>
            <a:fillRect/>
          </a:stretch>
        </p:blipFill>
        <p:spPr>
          <a:xfrm>
            <a:off x="12587177" y="1147274"/>
            <a:ext cx="7772400" cy="4326636"/>
          </a:xfrm>
          <a:prstGeom prst="rect">
            <a:avLst/>
          </a:prstGeom>
        </p:spPr>
      </p:pic>
      <p:sp>
        <p:nvSpPr>
          <p:cNvPr id="3" name="Footer Placeholder 4">
            <a:extLst>
              <a:ext uri="{FF2B5EF4-FFF2-40B4-BE49-F238E27FC236}">
                <a16:creationId xmlns:a16="http://schemas.microsoft.com/office/drawing/2014/main" id="{49D4C99D-08E7-3E39-9936-B6A8B69AD0A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283653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DF1A-CE3F-9728-7A81-3B6BF6EF58C9}"/>
              </a:ext>
            </a:extLst>
          </p:cNvPr>
          <p:cNvSpPr>
            <a:spLocks noGrp="1"/>
          </p:cNvSpPr>
          <p:nvPr>
            <p:ph type="title"/>
          </p:nvPr>
        </p:nvSpPr>
        <p:spPr>
          <a:xfrm>
            <a:off x="398352" y="365126"/>
            <a:ext cx="10955448" cy="567382"/>
          </a:xfrm>
        </p:spPr>
        <p:txBody>
          <a:bodyPr>
            <a:normAutofit/>
          </a:bodyPr>
          <a:lstStyle/>
          <a:p>
            <a:r>
              <a:rPr lang="en-US" sz="3000" dirty="0"/>
              <a:t>Did you know that AI is a concept from the 1950s?</a:t>
            </a:r>
          </a:p>
        </p:txBody>
      </p:sp>
      <p:pic>
        <p:nvPicPr>
          <p:cNvPr id="3" name="Picture 2" descr="undefined">
            <a:extLst>
              <a:ext uri="{FF2B5EF4-FFF2-40B4-BE49-F238E27FC236}">
                <a16:creationId xmlns:a16="http://schemas.microsoft.com/office/drawing/2014/main" id="{5D446D9C-4350-AB73-C2E4-12DF6862EE0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6569036" y="1863783"/>
            <a:ext cx="5196697" cy="40719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B8DA89-AC47-8FC7-0506-5D542AF57FC0}"/>
              </a:ext>
            </a:extLst>
          </p:cNvPr>
          <p:cNvSpPr txBox="1"/>
          <p:nvPr/>
        </p:nvSpPr>
        <p:spPr>
          <a:xfrm>
            <a:off x="286827" y="2283552"/>
            <a:ext cx="5715000" cy="2892003"/>
          </a:xfrm>
          <a:prstGeom prst="rect">
            <a:avLst/>
          </a:prstGeom>
          <a:noFill/>
        </p:spPr>
        <p:txBody>
          <a:bodyPr wrap="none" lIns="0" tIns="0" rIns="0" bIns="0" rtlCol="0">
            <a:noAutofit/>
          </a:bodyPr>
          <a:lstStyle/>
          <a:p>
            <a:pPr marL="285750" indent="-285750" algn="l" defTabSz="228600">
              <a:spcAft>
                <a:spcPts val="1200"/>
              </a:spcAft>
              <a:buFont typeface="Arial" panose="020B0604020202020204" pitchFamily="34" charset="0"/>
              <a:buChar char="•"/>
            </a:pPr>
            <a:r>
              <a:rPr lang="en-US" noProof="0" dirty="0"/>
              <a:t>To recognize the letter “A” the pixels are examined for </a:t>
            </a:r>
          </a:p>
          <a:p>
            <a:pPr marL="742950" lvl="1" indent="-285750" defTabSz="228600">
              <a:buFont typeface="Arial" panose="020B0604020202020204" pitchFamily="34" charset="0"/>
              <a:buChar char="•"/>
            </a:pPr>
            <a:r>
              <a:rPr lang="en-US" sz="1400" dirty="0"/>
              <a:t>Leaning line to the left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Leaning line to the right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A midpoint horizontal line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Connection points between horizontal &amp; </a:t>
            </a:r>
          </a:p>
          <a:p>
            <a:pPr lvl="1" defTabSz="228600"/>
            <a:r>
              <a:rPr lang="en-US" sz="1400" dirty="0"/>
              <a:t>leaning lines “computation demon” performs a quality check</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The “decision demon” would help put it altogether to recognize A</a:t>
            </a:r>
          </a:p>
        </p:txBody>
      </p:sp>
      <p:sp>
        <p:nvSpPr>
          <p:cNvPr id="6" name="TextBox 5">
            <a:extLst>
              <a:ext uri="{FF2B5EF4-FFF2-40B4-BE49-F238E27FC236}">
                <a16:creationId xmlns:a16="http://schemas.microsoft.com/office/drawing/2014/main" id="{404893CB-5F0B-3AEA-E095-519B3FA826C4}"/>
              </a:ext>
            </a:extLst>
          </p:cNvPr>
          <p:cNvSpPr txBox="1"/>
          <p:nvPr/>
        </p:nvSpPr>
        <p:spPr>
          <a:xfrm>
            <a:off x="6569035" y="1271125"/>
            <a:ext cx="5196697" cy="52322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1400" dirty="0"/>
              <a:t>Pandemonium architecture from Oliver Selfridge  was invented in 1959 breaking down tasks</a:t>
            </a:r>
          </a:p>
        </p:txBody>
      </p:sp>
      <p:sp>
        <p:nvSpPr>
          <p:cNvPr id="7" name="Footer Placeholder 4">
            <a:extLst>
              <a:ext uri="{FF2B5EF4-FFF2-40B4-BE49-F238E27FC236}">
                <a16:creationId xmlns:a16="http://schemas.microsoft.com/office/drawing/2014/main" id="{203423C5-97F7-CDAB-9348-CAAC02A7943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08963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85A2-CC9D-5157-19E5-4E0D5FC8D22A}"/>
              </a:ext>
            </a:extLst>
          </p:cNvPr>
          <p:cNvSpPr>
            <a:spLocks noGrp="1"/>
          </p:cNvSpPr>
          <p:nvPr>
            <p:ph type="title"/>
          </p:nvPr>
        </p:nvSpPr>
        <p:spPr>
          <a:xfrm>
            <a:off x="838200" y="365126"/>
            <a:ext cx="10515600" cy="572550"/>
          </a:xfrm>
        </p:spPr>
        <p:txBody>
          <a:bodyPr/>
          <a:lstStyle/>
          <a:p>
            <a:r>
              <a:rPr lang="en-US" dirty="0"/>
              <a:t>If it’s an old concept, what has changed?</a:t>
            </a:r>
          </a:p>
        </p:txBody>
      </p:sp>
      <p:pic>
        <p:nvPicPr>
          <p:cNvPr id="3" name="Picture 2">
            <a:extLst>
              <a:ext uri="{FF2B5EF4-FFF2-40B4-BE49-F238E27FC236}">
                <a16:creationId xmlns:a16="http://schemas.microsoft.com/office/drawing/2014/main" id="{4C076D36-BA7E-5D34-FFDF-6E1B5AD12E9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1473" y="1500259"/>
            <a:ext cx="7768601" cy="44200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a:extLst>
              <a:ext uri="{FF2B5EF4-FFF2-40B4-BE49-F238E27FC236}">
                <a16:creationId xmlns:a16="http://schemas.microsoft.com/office/drawing/2014/main" id="{44D4E95C-DF42-CC7B-BFF6-482FBD7C1CA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92995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DA8F-9092-FF35-357B-452F06E77CB5}"/>
              </a:ext>
            </a:extLst>
          </p:cNvPr>
          <p:cNvSpPr>
            <a:spLocks noGrp="1"/>
          </p:cNvSpPr>
          <p:nvPr>
            <p:ph type="title"/>
          </p:nvPr>
        </p:nvSpPr>
        <p:spPr>
          <a:xfrm>
            <a:off x="838200" y="365126"/>
            <a:ext cx="10515600" cy="553998"/>
          </a:xfrm>
        </p:spPr>
        <p:txBody>
          <a:bodyPr>
            <a:normAutofit/>
          </a:bodyPr>
          <a:lstStyle/>
          <a:p>
            <a:r>
              <a:rPr lang="en-US" sz="3000" dirty="0"/>
              <a:t>AI proponents contend 3 things are coming together.</a:t>
            </a:r>
          </a:p>
        </p:txBody>
      </p:sp>
      <p:sp>
        <p:nvSpPr>
          <p:cNvPr id="3" name="TextBox 2">
            <a:extLst>
              <a:ext uri="{FF2B5EF4-FFF2-40B4-BE49-F238E27FC236}">
                <a16:creationId xmlns:a16="http://schemas.microsoft.com/office/drawing/2014/main" id="{C488F325-10D8-4502-B901-6E4204DA0AD8}"/>
              </a:ext>
            </a:extLst>
          </p:cNvPr>
          <p:cNvSpPr txBox="1"/>
          <p:nvPr/>
        </p:nvSpPr>
        <p:spPr>
          <a:xfrm>
            <a:off x="4110403" y="1514495"/>
            <a:ext cx="2969083" cy="400110"/>
          </a:xfrm>
          <a:prstGeom prst="rect">
            <a:avLst/>
          </a:prstGeom>
          <a:noFill/>
        </p:spPr>
        <p:txBody>
          <a:bodyPr wrap="none" rtlCol="0">
            <a:spAutoFit/>
          </a:bodyPr>
          <a:lstStyle/>
          <a:p>
            <a:pPr algn="ctr"/>
            <a:r>
              <a:rPr lang="en-US" sz="1000" dirty="0"/>
              <a:t>Data proliferation (enterprise, consumer, internet…)*</a:t>
            </a:r>
          </a:p>
          <a:p>
            <a:pPr algn="ctr"/>
            <a:r>
              <a:rPr lang="en-US" sz="1000" dirty="0"/>
              <a:t>Cheap Data storage</a:t>
            </a:r>
          </a:p>
        </p:txBody>
      </p:sp>
      <p:sp>
        <p:nvSpPr>
          <p:cNvPr id="4" name="TextBox 3">
            <a:extLst>
              <a:ext uri="{FF2B5EF4-FFF2-40B4-BE49-F238E27FC236}">
                <a16:creationId xmlns:a16="http://schemas.microsoft.com/office/drawing/2014/main" id="{6B94B621-F3E8-2C85-B9F8-D66E2C620ABD}"/>
              </a:ext>
            </a:extLst>
          </p:cNvPr>
          <p:cNvSpPr txBox="1"/>
          <p:nvPr/>
        </p:nvSpPr>
        <p:spPr>
          <a:xfrm>
            <a:off x="6485720" y="3868641"/>
            <a:ext cx="3065263" cy="830997"/>
          </a:xfrm>
          <a:prstGeom prst="rect">
            <a:avLst/>
          </a:prstGeom>
          <a:noFill/>
        </p:spPr>
        <p:txBody>
          <a:bodyPr wrap="none" rtlCol="0">
            <a:spAutoFit/>
          </a:bodyPr>
          <a:lstStyle/>
          <a:p>
            <a:r>
              <a:rPr lang="en-US" u="sng" dirty="0"/>
              <a:t>Compute</a:t>
            </a:r>
          </a:p>
          <a:p>
            <a:r>
              <a:rPr lang="en-US" sz="1000" dirty="0"/>
              <a:t>Cheaper/Faster (Moore’s Law*)</a:t>
            </a:r>
          </a:p>
          <a:p>
            <a:r>
              <a:rPr lang="en-US" sz="1000" dirty="0"/>
              <a:t>Parallel processing</a:t>
            </a:r>
          </a:p>
          <a:p>
            <a:r>
              <a:rPr lang="en-US" sz="1000" dirty="0"/>
              <a:t>Neural Networks can contain billions of parameters</a:t>
            </a:r>
          </a:p>
        </p:txBody>
      </p:sp>
      <p:sp>
        <p:nvSpPr>
          <p:cNvPr id="5" name="TextBox 4">
            <a:extLst>
              <a:ext uri="{FF2B5EF4-FFF2-40B4-BE49-F238E27FC236}">
                <a16:creationId xmlns:a16="http://schemas.microsoft.com/office/drawing/2014/main" id="{06CC2067-0864-A21C-5799-73E7EBAE8663}"/>
              </a:ext>
            </a:extLst>
          </p:cNvPr>
          <p:cNvSpPr txBox="1"/>
          <p:nvPr/>
        </p:nvSpPr>
        <p:spPr>
          <a:xfrm>
            <a:off x="5234366" y="1137413"/>
            <a:ext cx="620554" cy="369332"/>
          </a:xfrm>
          <a:prstGeom prst="rect">
            <a:avLst/>
          </a:prstGeom>
          <a:noFill/>
        </p:spPr>
        <p:txBody>
          <a:bodyPr wrap="none" rtlCol="0">
            <a:spAutoFit/>
          </a:bodyPr>
          <a:lstStyle/>
          <a:p>
            <a:pPr algn="ctr"/>
            <a:r>
              <a:rPr lang="en-US" u="sng" dirty="0"/>
              <a:t>Data</a:t>
            </a:r>
          </a:p>
        </p:txBody>
      </p:sp>
      <p:sp>
        <p:nvSpPr>
          <p:cNvPr id="6" name="TextBox 5">
            <a:extLst>
              <a:ext uri="{FF2B5EF4-FFF2-40B4-BE49-F238E27FC236}">
                <a16:creationId xmlns:a16="http://schemas.microsoft.com/office/drawing/2014/main" id="{5184C5C9-13F7-719F-A327-D9EED81310A3}"/>
              </a:ext>
            </a:extLst>
          </p:cNvPr>
          <p:cNvSpPr txBox="1"/>
          <p:nvPr/>
        </p:nvSpPr>
        <p:spPr>
          <a:xfrm>
            <a:off x="724788" y="3868641"/>
            <a:ext cx="3525026" cy="677108"/>
          </a:xfrm>
          <a:prstGeom prst="rect">
            <a:avLst/>
          </a:prstGeom>
          <a:noFill/>
        </p:spPr>
        <p:txBody>
          <a:bodyPr wrap="square" rtlCol="0">
            <a:spAutoFit/>
          </a:bodyPr>
          <a:lstStyle/>
          <a:p>
            <a:pPr algn="r"/>
            <a:r>
              <a:rPr lang="en-US" u="sng" dirty="0"/>
              <a:t>Technology Innovation</a:t>
            </a:r>
          </a:p>
          <a:p>
            <a:pPr algn="r"/>
            <a:r>
              <a:rPr lang="en-US" sz="1000" dirty="0"/>
              <a:t>Self-supervised learning breakthrough</a:t>
            </a:r>
          </a:p>
          <a:p>
            <a:pPr algn="r"/>
            <a:r>
              <a:rPr lang="en-US" sz="1000" dirty="0"/>
              <a:t>GANs and other types of neural network architectures</a:t>
            </a:r>
          </a:p>
        </p:txBody>
      </p:sp>
      <p:sp>
        <p:nvSpPr>
          <p:cNvPr id="7" name="TextBox 6">
            <a:extLst>
              <a:ext uri="{FF2B5EF4-FFF2-40B4-BE49-F238E27FC236}">
                <a16:creationId xmlns:a16="http://schemas.microsoft.com/office/drawing/2014/main" id="{9A6E2E37-048E-BA14-3CAD-1B9737DB3972}"/>
              </a:ext>
            </a:extLst>
          </p:cNvPr>
          <p:cNvSpPr txBox="1"/>
          <p:nvPr/>
        </p:nvSpPr>
        <p:spPr>
          <a:xfrm>
            <a:off x="7154002" y="5346132"/>
            <a:ext cx="4793961" cy="553998"/>
          </a:xfrm>
          <a:prstGeom prst="rect">
            <a:avLst/>
          </a:prstGeom>
          <a:noFill/>
        </p:spPr>
        <p:txBody>
          <a:bodyPr wrap="square">
            <a:spAutoFit/>
          </a:bodyPr>
          <a:lstStyle/>
          <a:p>
            <a:r>
              <a:rPr lang="en-US" sz="1000" b="0" i="0" dirty="0">
                <a:solidFill>
                  <a:srgbClr val="1F1F1F"/>
                </a:solidFill>
                <a:effectLst/>
                <a:latin typeface="Arial" panose="020B0604020202020204" pitchFamily="34" charset="0"/>
                <a:cs typeface="Arial" panose="020B0604020202020204" pitchFamily="34" charset="0"/>
              </a:rPr>
              <a:t>*the principle that the speed and capability of computers can be expected to double every two years, as a result of increases in the number of </a:t>
            </a:r>
            <a:r>
              <a:rPr lang="en-US" sz="1000" b="0" i="0" u="none" strike="noStrike" dirty="0">
                <a:solidFill>
                  <a:srgbClr val="1F1F1F"/>
                </a:solidFill>
                <a:effectLst/>
                <a:latin typeface="Arial" panose="020B0604020202020204" pitchFamily="34" charset="0"/>
                <a:cs typeface="Arial" panose="020B0604020202020204" pitchFamily="34" charset="0"/>
              </a:rPr>
              <a:t>transistors a microchip can contain.</a:t>
            </a:r>
            <a:endParaRPr lang="en-US" sz="1000"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3485F21-C60B-CE41-A83F-839340B875FC}"/>
              </a:ext>
            </a:extLst>
          </p:cNvPr>
          <p:cNvSpPr/>
          <p:nvPr/>
        </p:nvSpPr>
        <p:spPr>
          <a:xfrm>
            <a:off x="4326862"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63C99D-B2FA-2831-22BD-02CCDA0F4515}"/>
              </a:ext>
            </a:extLst>
          </p:cNvPr>
          <p:cNvSpPr/>
          <p:nvPr/>
        </p:nvSpPr>
        <p:spPr>
          <a:xfrm>
            <a:off x="5318184"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4DEF01-DB4F-586F-38B6-64F2688450D2}"/>
              </a:ext>
            </a:extLst>
          </p:cNvPr>
          <p:cNvSpPr/>
          <p:nvPr/>
        </p:nvSpPr>
        <p:spPr>
          <a:xfrm>
            <a:off x="4827917" y="1950144"/>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342F5-0A56-7B8D-6562-BB55303A3327}"/>
              </a:ext>
            </a:extLst>
          </p:cNvPr>
          <p:cNvSpPr txBox="1"/>
          <p:nvPr/>
        </p:nvSpPr>
        <p:spPr>
          <a:xfrm>
            <a:off x="838200" y="5401223"/>
            <a:ext cx="3491541" cy="707886"/>
          </a:xfrm>
          <a:prstGeom prst="rect">
            <a:avLst/>
          </a:prstGeom>
          <a:noFill/>
        </p:spPr>
        <p:txBody>
          <a:bodyPr wrap="square">
            <a:spAutoFit/>
          </a:bodyPr>
          <a:lstStyle/>
          <a:p>
            <a:r>
              <a:rPr lang="en-US" sz="1000" b="0" i="0" dirty="0">
                <a:solidFill>
                  <a:srgbClr val="1F1F1F"/>
                </a:solidFill>
                <a:effectLst/>
                <a:latin typeface="Arial" panose="020B0604020202020204" pitchFamily="34" charset="0"/>
                <a:cs typeface="Arial" panose="020B0604020202020204" pitchFamily="34" charset="0"/>
              </a:rPr>
              <a:t>*According to IDC, the world's data will grow from about 29 zettabytes (ZB) in 2018 to 175 ZB by 2025, a growth rate of 66% per year. 45-90% of data becomes “cold” within weeks of its creation.</a:t>
            </a:r>
            <a:endParaRPr lang="en-US" sz="1000" dirty="0">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C54AFF24-65BE-DE9D-D9F5-20FD0F40E0E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593151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2205</Words>
  <Application>Microsoft Macintosh PowerPoint</Application>
  <PresentationFormat>Widescreen</PresentationFormat>
  <Paragraphs>427</Paragraphs>
  <Slides>62</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Calibri Light</vt:lpstr>
      <vt:lpstr>Helvetica Neue</vt:lpstr>
      <vt:lpstr>Impact</vt:lpstr>
      <vt:lpstr>Optimistic</vt:lpstr>
      <vt:lpstr>Palatino Linotype</vt:lpstr>
      <vt:lpstr>Roboto</vt:lpstr>
      <vt:lpstr>Titillium Web</vt:lpstr>
      <vt:lpstr>ui-sans-serif</vt:lpstr>
      <vt:lpstr>Office Theme</vt:lpstr>
      <vt:lpstr>AI Industry Dynamics, Risks &amp; AI Ethics</vt:lpstr>
      <vt:lpstr>PowerPoint Presentation</vt:lpstr>
      <vt:lpstr>Why was AI [in its current form] so popular?</vt:lpstr>
      <vt:lpstr>Can we trust genAI?</vt:lpstr>
      <vt:lpstr>On the other hand…</vt:lpstr>
      <vt:lpstr>Let’s learn a bit about how we got here to inform where we’re headed.</vt:lpstr>
      <vt:lpstr>Did you know that AI is a concept from the 1950s?</vt:lpstr>
      <vt:lpstr>If it’s an old concept, what has changed?</vt:lpstr>
      <vt:lpstr>AI proponents contend 3 things are coming together.</vt:lpstr>
      <vt:lpstr>Observations?</vt:lpstr>
      <vt:lpstr>PowerPoint Presentation</vt:lpstr>
      <vt:lpstr>At 10^22 Flops, many tasks become human-like</vt:lpstr>
      <vt:lpstr>Anyone know Moore’s Law?</vt:lpstr>
      <vt:lpstr>If Moore’s Law continues…</vt:lpstr>
      <vt:lpstr>If so, no one will be prepared.</vt:lpstr>
      <vt:lpstr>PowerPoint Presentation</vt:lpstr>
      <vt:lpstr>PowerPoint Presentation</vt:lpstr>
      <vt:lpstr>“Lookup tables” in action</vt:lpstr>
      <vt:lpstr>This problem took 4 years to solve.</vt:lpstr>
      <vt:lpstr>It still fails at simple tasks.</vt:lpstr>
      <vt:lpstr>AI still confidently lies.</vt:lpstr>
      <vt:lpstr>AI has no self-awareness</vt:lpstr>
      <vt:lpstr>And new ways of exploiting models are discovered daily </vt:lpstr>
      <vt:lpstr>”Correct” system behavior isn’t always clear</vt:lpstr>
      <vt:lpstr>As a business leader you need to understand risk to your organization</vt:lpstr>
      <vt:lpstr>PowerPoint Presentation</vt:lpstr>
      <vt:lpstr>PowerPoint Presentation</vt:lpstr>
      <vt:lpstr>The AI Stack You have to make many choices in this ecosystem.</vt:lpstr>
      <vt:lpstr>Let’s a take a closer look.  Can anyone name companies in the stack?</vt:lpstr>
      <vt:lpstr>The AI industry is highly concentrated but has commoditized models and applications.</vt:lpstr>
      <vt:lpstr>LLMs are a commodity for almost every use case</vt:lpstr>
      <vt:lpstr>Standardization is key to avoiding inefficient solutions.</vt:lpstr>
      <vt:lpstr>What skills &amp; competencies are needed to mitigate risks?</vt:lpstr>
      <vt:lpstr>PowerPoint Presentation</vt:lpstr>
      <vt:lpstr>Delivering value with AI takes 5 steps</vt:lpstr>
      <vt:lpstr>There are multiple stakeholders on this journey</vt:lpstr>
      <vt:lpstr>Example AI Build</vt:lpstr>
      <vt:lpstr>All AI is probabilistic</vt:lpstr>
      <vt:lpstr>Let’s put a model into production</vt:lpstr>
      <vt:lpstr>AI Reviews Qualifications as a Range of Possibilities.</vt:lpstr>
      <vt:lpstr>PowerPoint Presentation</vt:lpstr>
      <vt:lpstr>PowerPoint Presentation</vt:lpstr>
      <vt:lpstr>PowerPoint Presentation</vt:lpstr>
      <vt:lpstr>PowerPoint Presentation</vt:lpstr>
      <vt:lpstr>PowerPoint Presentation</vt:lpstr>
      <vt:lpstr>The model has been running in the background, let’s examine the results.</vt:lpstr>
      <vt:lpstr>Using the historical outcomes, where should we put the green line.  Let’s make sure we are fair by two groups.</vt:lpstr>
      <vt:lpstr>Sometimes success is more important.</vt:lpstr>
      <vt:lpstr>PowerPoint Presentation</vt:lpstr>
      <vt:lpstr>What about avoiding the poor outcome?</vt:lpstr>
      <vt:lpstr>PowerPoint Presentation</vt:lpstr>
      <vt:lpstr>PowerPoint Presentation</vt:lpstr>
      <vt:lpstr>Regulation is here &amp; growing.</vt:lpstr>
      <vt:lpstr>AI isn’t responsible.  People are.</vt:lpstr>
      <vt:lpstr>PowerPoint Presentation</vt:lpstr>
      <vt:lpstr>PowerPoint Presentation</vt:lpstr>
      <vt:lpstr>The hot topic in Responsible AI is alignment</vt:lpstr>
      <vt:lpstr>Apollo Research on alignment &amp; LLM scheming</vt:lpstr>
      <vt:lpstr>PowerPoint Presentation</vt:lpstr>
      <vt:lpstr>PowerPoint Presentation</vt:lpstr>
      <vt:lpstr>Many models are capable of this behavior in the research environment.</vt:lpstr>
      <vt:lpstr>We won’t have Skynet anytime soon but we could have large cloud bills with improper alignment.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Ted Kwartler</dc:creator>
  <cp:lastModifiedBy>Ted Kwartler</cp:lastModifiedBy>
  <cp:revision>16</cp:revision>
  <dcterms:created xsi:type="dcterms:W3CDTF">2025-04-18T00:14:59Z</dcterms:created>
  <dcterms:modified xsi:type="dcterms:W3CDTF">2025-04-18T03:54:27Z</dcterms:modified>
</cp:coreProperties>
</file>